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41"/>
  </p:notesMasterIdLst>
  <p:handoutMasterIdLst>
    <p:handoutMasterId r:id="rId42"/>
  </p:handoutMasterIdLst>
  <p:sldIdLst>
    <p:sldId id="302" r:id="rId3"/>
    <p:sldId id="1358" r:id="rId4"/>
    <p:sldId id="1360" r:id="rId5"/>
    <p:sldId id="1361" r:id="rId6"/>
    <p:sldId id="1362" r:id="rId7"/>
    <p:sldId id="1363" r:id="rId8"/>
    <p:sldId id="1364" r:id="rId9"/>
    <p:sldId id="1367" r:id="rId10"/>
    <p:sldId id="1366" r:id="rId11"/>
    <p:sldId id="1368" r:id="rId12"/>
    <p:sldId id="1369" r:id="rId13"/>
    <p:sldId id="1314" r:id="rId14"/>
    <p:sldId id="1371" r:id="rId15"/>
    <p:sldId id="1370" r:id="rId16"/>
    <p:sldId id="1326" r:id="rId17"/>
    <p:sldId id="1328" r:id="rId18"/>
    <p:sldId id="1329" r:id="rId19"/>
    <p:sldId id="1332" r:id="rId20"/>
    <p:sldId id="1333" r:id="rId21"/>
    <p:sldId id="1334" r:id="rId22"/>
    <p:sldId id="1339" r:id="rId23"/>
    <p:sldId id="1340" r:id="rId24"/>
    <p:sldId id="1341" r:id="rId25"/>
    <p:sldId id="1344" r:id="rId26"/>
    <p:sldId id="1347" r:id="rId27"/>
    <p:sldId id="1348" r:id="rId28"/>
    <p:sldId id="1345" r:id="rId29"/>
    <p:sldId id="1349" r:id="rId30"/>
    <p:sldId id="1350" r:id="rId31"/>
    <p:sldId id="1356" r:id="rId32"/>
    <p:sldId id="1357" r:id="rId33"/>
    <p:sldId id="1351" r:id="rId34"/>
    <p:sldId id="1353" r:id="rId35"/>
    <p:sldId id="1352" r:id="rId36"/>
    <p:sldId id="1355" r:id="rId37"/>
    <p:sldId id="1354" r:id="rId38"/>
    <p:sldId id="1308" r:id="rId39"/>
    <p:sldId id="1309" r:id="rId40"/>
  </p:sldIdLst>
  <p:sldSz cx="12192000" cy="6858000"/>
  <p:notesSz cx="7010400" cy="92964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pos="456" userDrawn="1">
          <p15:clr>
            <a:srgbClr val="A4A3A4"/>
          </p15:clr>
        </p15:guide>
        <p15:guide id="5" pos="7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B7A079"/>
    <a:srgbClr val="D9CD95"/>
    <a:srgbClr val="CC6600"/>
    <a:srgbClr val="000000"/>
    <a:srgbClr val="46A0DC"/>
    <a:srgbClr val="2C6A8C"/>
    <a:srgbClr val="6D6D6D"/>
    <a:srgbClr val="AB1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8F8D48-5F54-6B19-5942-946BD9C87FE0}" v="4912" dt="2025-09-18T20:31:29.698"/>
    <p1510:client id="{B5355865-EEFD-AC29-70A3-DDD54FBD5426}" v="962" dt="2025-09-18T11:20:22.743"/>
    <p1510:client id="{C1D0AC1C-A5BB-0A1A-A96A-D208C173AA4C}" v="737" dt="2025-09-18T21:52:14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1595" autoAdjust="0"/>
  </p:normalViewPr>
  <p:slideViewPr>
    <p:cSldViewPr snapToGrid="0" showGuides="1">
      <p:cViewPr varScale="1">
        <p:scale>
          <a:sx n="57" d="100"/>
          <a:sy n="57" d="100"/>
        </p:scale>
        <p:origin x="948" y="48"/>
      </p:cViewPr>
      <p:guideLst>
        <p:guide orient="horz" pos="720"/>
        <p:guide orient="horz" pos="960"/>
        <p:guide orient="horz" pos="3888"/>
        <p:guide pos="456"/>
        <p:guide pos="72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964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0449CD-19C8-44C0-A36B-1667EDB1312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dirty="0">
                <a:latin typeface="Calibri" pitchFamily="34" charset="0"/>
              </a:rPr>
              <a:t>This PowerPoint</a:t>
            </a:r>
            <a:r>
              <a:rPr lang="en-US" b="0" baseline="0" dirty="0">
                <a:latin typeface="Calibri" pitchFamily="34" charset="0"/>
              </a:rPr>
              <a:t> Template includes a series of slide masters with predefined layouts and color schemes for formatting slides</a:t>
            </a:r>
          </a:p>
          <a:p>
            <a:pPr algn="l">
              <a:buFont typeface="Arial" pitchFamily="34" charset="0"/>
              <a:buChar char="•"/>
            </a:pPr>
            <a:r>
              <a:rPr lang="en-US" b="0" baseline="0" dirty="0">
                <a:latin typeface="Calibri" pitchFamily="34" charset="0"/>
              </a:rPr>
              <a:t> Slide Masters are displayed when you right click on a slide and select </a:t>
            </a:r>
            <a:r>
              <a:rPr lang="en-US" b="1" baseline="0" dirty="0">
                <a:latin typeface="Calibri" pitchFamily="34" charset="0"/>
              </a:rPr>
              <a:t>Layout</a:t>
            </a:r>
            <a:r>
              <a:rPr lang="en-US" b="0" baseline="0" dirty="0">
                <a:latin typeface="Calibri" pitchFamily="34" charset="0"/>
              </a:rPr>
              <a:t> from menu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69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7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Secure algorithm ≠ secure implementation</a:t>
            </a:r>
          </a:p>
          <a:p>
            <a:r>
              <a:rPr lang="en-US" dirty="0" err="1"/>
              <a:t>RoT</a:t>
            </a:r>
            <a:r>
              <a:rPr lang="en-US" dirty="0"/>
              <a:t> anchors boot, attestation, identity 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leakage breaks trust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 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Why Pre-silicon Leakage Assessment(PSLA)?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Detects weaknesses before tape-out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Fixes are cheapest at this stage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 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Why Hierarchical PSLA?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Large, long-running accelerators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Leakage can be progressive, disappear, or emerge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Requires cross layer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3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Cycle‑accurate toggles preserve the same functional dependence on data as post‑silicon power/EM (up to noise and constant operations overheads).</a:t>
            </a:r>
          </a:p>
          <a:p>
            <a:r>
              <a:rPr lang="en-US" dirty="0"/>
              <a:t>- Use per‑register toggle features as attack traces; center/align per experiment; run CPA/2oCPA/template.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69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Alice’s </a:t>
            </a:r>
            <a:r>
              <a:rPr lang="en-US" b="1">
                <a:solidFill>
                  <a:srgbClr val="0000FF"/>
                </a:solidFill>
              </a:rPr>
              <a:t>verification key</a:t>
            </a:r>
            <a:r>
              <a:rPr lang="en-US"/>
              <a:t> is (A, t), </a:t>
            </a:r>
            <a:endParaRPr lang="en-US" dirty="0"/>
          </a:p>
          <a:p>
            <a:r>
              <a:rPr lang="en-US" dirty="0"/>
              <a:t>where A ∈R  and t = As₁ + s₂ </a:t>
            </a:r>
          </a:p>
          <a:p>
            <a:r>
              <a:rPr lang="en-US" dirty="0"/>
              <a:t>where s₁ ∈R  and s₂ ∈R </a:t>
            </a:r>
          </a:p>
          <a:p>
            <a:endParaRPr lang="en-US" dirty="0"/>
          </a:p>
          <a:p>
            <a:r>
              <a:rPr lang="en-US" dirty="0"/>
              <a:t>Alice’s </a:t>
            </a:r>
            <a:r>
              <a:rPr lang="en-US" b="1" dirty="0">
                <a:solidFill>
                  <a:srgbClr val="0000FF"/>
                </a:solidFill>
              </a:rPr>
              <a:t>signing key</a:t>
            </a:r>
            <a:r>
              <a:rPr lang="en-US" dirty="0"/>
              <a:t> is (s₁, s₂).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77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48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EAFA8-CDF3-BF78-9F1D-3AEDAA1EA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AFC26A-FFF9-A47C-B853-6CABD53887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C87ECC-E645-5FDB-B413-5B03EA69A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A1F82-997E-F45E-8C59-AB6204FF0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7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81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9DAFD-3DDC-9C0D-33E5-9773CE252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36F26E-B34E-F003-E527-12736DC5E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9008D8-D7E4-4D8E-E4D8-3995D73D9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202E0-021C-3570-F69B-E285262D6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09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14F6A-F50B-BB7E-FDE2-4C5CAB50F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2DE31A-6E83-89FF-3709-8E350C381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170013-B8A8-E5F3-90FC-641233F2ED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479CC-3443-CA30-F425-620BCD5F4C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2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49092" y="2703302"/>
            <a:ext cx="4242908" cy="4154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537925"/>
            <a:ext cx="9144000" cy="1524001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293573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383438" cy="1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" y="1524000"/>
            <a:ext cx="7823200" cy="4648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737600" y="1524000"/>
            <a:ext cx="28448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31" y="1066834"/>
            <a:ext cx="4459738" cy="44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9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9144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09600" y="4041648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383438" cy="11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82" y="2693986"/>
            <a:ext cx="4260818" cy="41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64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9144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4041648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383438" cy="11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82" y="2693986"/>
            <a:ext cx="4260818" cy="41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5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9144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" y="4041648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383438" cy="11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82" y="2693986"/>
            <a:ext cx="4260818" cy="41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1331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70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94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20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1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795" y="6391657"/>
            <a:ext cx="61239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383438" cy="11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82" y="2693986"/>
            <a:ext cx="4260818" cy="417223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537925"/>
            <a:ext cx="9144000" cy="1524001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9600" y="4293573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3066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0744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709" y="1524001"/>
            <a:ext cx="7058691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890" y="1524000"/>
            <a:ext cx="3564876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447147" y="358113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45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" y="1524000"/>
            <a:ext cx="78232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737600" y="1524000"/>
            <a:ext cx="28448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920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31" y="1066834"/>
            <a:ext cx="4459738" cy="44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8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1447800"/>
            <a:ext cx="9144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5475" y="31242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25475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49092" y="2703302"/>
            <a:ext cx="4242908" cy="4154698"/>
          </a:xfrm>
          <a:prstGeom prst="rect">
            <a:avLst/>
          </a:prstGeom>
        </p:spPr>
      </p:pic>
    </p:spTree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6391657"/>
            <a:ext cx="612396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0744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709" y="1524001"/>
            <a:ext cx="7058691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890" y="1524000"/>
            <a:ext cx="3564876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447147" y="358113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3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1234967"/>
            <a:ext cx="115824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315200" y="6400800"/>
            <a:ext cx="4470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3" r:id="rId3"/>
    <p:sldLayoutId id="2147483695" r:id="rId4"/>
    <p:sldLayoutId id="2147483664" r:id="rId5"/>
    <p:sldLayoutId id="2147483665" r:id="rId6"/>
    <p:sldLayoutId id="2147483666" r:id="rId7"/>
    <p:sldLayoutId id="2147483667" r:id="rId8"/>
    <p:sldLayoutId id="2147483683" r:id="rId9"/>
    <p:sldLayoutId id="2147483696" r:id="rId10"/>
    <p:sldLayoutId id="214748370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42900"/>
            <a:ext cx="109728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91657"/>
            <a:ext cx="609600" cy="313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1234967"/>
            <a:ext cx="115824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315200" y="6400800"/>
            <a:ext cx="4470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hipsalliance/adams-bridge" TargetMode="External"/><Relationship Id="rId2" Type="http://schemas.openxmlformats.org/officeDocument/2006/relationships/hyperlink" Target="https://eprint.iacr.org/2022/229.pdf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599" y="2612571"/>
            <a:ext cx="10635343" cy="2037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Hierarchical Side-channel Leakage Assessment for Post-Quantum Cryptographic Accelerators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1C34AC-CC98-A280-2EE9-3905BC4C8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957601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>
                <a:latin typeface="Verdana"/>
                <a:ea typeface="Verdana"/>
              </a:rPr>
              <a:t>Patrick </a:t>
            </a:r>
            <a:r>
              <a:rPr lang="en-US" dirty="0" err="1">
                <a:latin typeface="Verdana"/>
                <a:ea typeface="Verdana"/>
              </a:rPr>
              <a:t>Schaumont</a:t>
            </a:r>
            <a:br>
              <a:rPr lang="en-US" dirty="0"/>
            </a:br>
            <a:r>
              <a:rPr lang="en-US" dirty="0">
                <a:latin typeface="Verdana"/>
                <a:ea typeface="Verdana"/>
              </a:rPr>
              <a:t>9/30/25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8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91D51-82F1-0C5F-7717-DD3133C4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5707"/>
            <a:ext cx="11159705" cy="1015760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</a:rPr>
              <a:t>Parallel 2S‑PWMs: Randomness Reuse Weakness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362D6-84C8-EED3-175E-44F512A5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175C548-EF14-2A15-B74D-5FCE616D0757}"/>
              </a:ext>
            </a:extLst>
          </p:cNvPr>
          <p:cNvSpPr txBox="1"/>
          <p:nvPr/>
        </p:nvSpPr>
        <p:spPr>
          <a:xfrm>
            <a:off x="612474" y="3933646"/>
            <a:ext cx="7466244" cy="22467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sz="2000" b="1" dirty="0">
                <a:latin typeface="Century Gothic"/>
              </a:rPr>
            </a:br>
            <a:r>
              <a:rPr lang="en-US" sz="2000" dirty="0">
                <a:ea typeface="+mn-lt"/>
                <a:cs typeface="+mn-lt"/>
              </a:rPr>
              <a:t>Masks m1,m2  identical across instances (→ same C1 ).</a:t>
            </a:r>
            <a:br>
              <a:rPr lang="en-US" sz="2000" b="1" dirty="0">
                <a:latin typeface="Century Gothic"/>
              </a:rPr>
            </a:b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Randomness </a:t>
            </a:r>
            <a:r>
              <a:rPr lang="en-US" sz="2000" b="1" dirty="0">
                <a:ea typeface="+mn-lt"/>
                <a:cs typeface="+mn-lt"/>
              </a:rPr>
              <a:t>reused</a:t>
            </a:r>
            <a:r>
              <a:rPr lang="en-US" sz="2000" dirty="0">
                <a:ea typeface="+mn-lt"/>
                <a:cs typeface="+mn-lt"/>
              </a:rPr>
              <a:t> in two instances</a:t>
            </a:r>
            <a:r>
              <a:rPr lang="en-US" sz="2000" dirty="0">
                <a:latin typeface="Verdana"/>
                <a:ea typeface="Verdana"/>
              </a:rPr>
              <a:t> </a:t>
            </a:r>
            <a:r>
              <a:rPr lang="en-US" sz="2000" b="1" dirty="0">
                <a:latin typeface="Century Gothic"/>
              </a:rPr>
              <a:t>(white)</a:t>
            </a:r>
            <a:br>
              <a:rPr lang="en-US" sz="2000" b="1" dirty="0">
                <a:latin typeface="Century Gothic"/>
              </a:rPr>
            </a:br>
            <a:endParaRPr lang="en-US" sz="2000" b="1">
              <a:latin typeface="Century Gothic"/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Result: </a:t>
            </a:r>
            <a:r>
              <a:rPr lang="en-US" sz="2000" b="1" dirty="0">
                <a:ea typeface="+mn-lt"/>
                <a:cs typeface="+mn-lt"/>
              </a:rPr>
              <a:t>partial key recovery</a:t>
            </a:r>
            <a:r>
              <a:rPr lang="en-US" sz="2000" dirty="0">
                <a:ea typeface="+mn-lt"/>
                <a:cs typeface="+mn-lt"/>
              </a:rPr>
              <a:t> for those instances.</a:t>
            </a:r>
            <a:endParaRPr lang="en-US" sz="2000" b="1" dirty="0">
              <a:latin typeface="Century Gothic"/>
              <a:ea typeface="Verdana"/>
            </a:endParaRPr>
          </a:p>
          <a:p>
            <a:endParaRPr lang="en-US" sz="2000" b="1" dirty="0">
              <a:latin typeface="Century Gothic"/>
              <a:ea typeface="Verdana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177A51B-1867-9D3C-4E30-73D0186C917D}"/>
              </a:ext>
            </a:extLst>
          </p:cNvPr>
          <p:cNvGrpSpPr/>
          <p:nvPr/>
        </p:nvGrpSpPr>
        <p:grpSpPr>
          <a:xfrm>
            <a:off x="606723" y="1505307"/>
            <a:ext cx="11165456" cy="1935194"/>
            <a:chOff x="606723" y="1505307"/>
            <a:chExt cx="11165456" cy="193519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229EE5-C8A5-1220-1712-48CC93EB0886}"/>
                </a:ext>
              </a:extLst>
            </p:cNvPr>
            <p:cNvSpPr/>
            <p:nvPr/>
          </p:nvSpPr>
          <p:spPr bwMode="auto">
            <a:xfrm>
              <a:off x="606723" y="1505309"/>
              <a:ext cx="2668437" cy="1935192"/>
            </a:xfrm>
            <a:prstGeom prst="rect">
              <a:avLst/>
            </a:prstGeom>
            <a:solidFill>
              <a:schemeClr val="bg1"/>
            </a:solidFill>
            <a:ln w="12700" cap="sq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b="1" dirty="0">
                <a:latin typeface="+mn-lt"/>
                <a:ea typeface="Verdana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2F670A7-F4D4-00EB-0AAB-A2C7955C8973}"/>
                </a:ext>
              </a:extLst>
            </p:cNvPr>
            <p:cNvSpPr/>
            <p:nvPr/>
          </p:nvSpPr>
          <p:spPr bwMode="auto">
            <a:xfrm>
              <a:off x="715590" y="1922252"/>
              <a:ext cx="527398" cy="396816"/>
            </a:xfrm>
            <a:prstGeom prst="roundRect">
              <a:avLst/>
            </a:prstGeom>
            <a:solidFill>
              <a:schemeClr val="bg1"/>
            </a:solidFill>
            <a:ln w="28575" cap="sq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sz="1600" b="1" dirty="0">
                  <a:ea typeface="Verdana"/>
                </a:rPr>
                <a:t>C0</a:t>
              </a:r>
              <a:endParaRPr lang="en-US" sz="1600" b="1" dirty="0">
                <a:latin typeface="+mn-lt"/>
                <a:ea typeface="Verdana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D0525BB-1277-13AB-49C7-EC03573B41AD}"/>
                </a:ext>
              </a:extLst>
            </p:cNvPr>
            <p:cNvSpPr/>
            <p:nvPr/>
          </p:nvSpPr>
          <p:spPr bwMode="auto">
            <a:xfrm>
              <a:off x="1368789" y="1922251"/>
              <a:ext cx="527398" cy="396816"/>
            </a:xfrm>
            <a:prstGeom prst="roundRect">
              <a:avLst/>
            </a:prstGeom>
            <a:solidFill>
              <a:schemeClr val="bg1"/>
            </a:solidFill>
            <a:ln w="28575" cap="sq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Verdana"/>
                  <a:ea typeface="Verdana"/>
                </a:rPr>
                <a:t>D0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E237B3A-BA0E-2D43-111B-D12D733E83C1}"/>
                </a:ext>
              </a:extLst>
            </p:cNvPr>
            <p:cNvSpPr/>
            <p:nvPr/>
          </p:nvSpPr>
          <p:spPr bwMode="auto">
            <a:xfrm>
              <a:off x="2021987" y="1922250"/>
              <a:ext cx="527398" cy="396816"/>
            </a:xfrm>
            <a:prstGeom prst="roundRect">
              <a:avLst/>
            </a:prstGeom>
            <a:solidFill>
              <a:schemeClr val="bg1"/>
            </a:solidFill>
            <a:ln w="28575" cap="sq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ea typeface="Verdana"/>
                </a:rPr>
                <a:t>D1</a:t>
              </a:r>
              <a:endParaRPr lang="en-US" sz="1600" b="1" dirty="0">
                <a:solidFill>
                  <a:srgbClr val="000000"/>
                </a:solidFill>
                <a:latin typeface="+mn-lt"/>
                <a:ea typeface="Verdana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8F8D7AC-0A4E-78F6-3CAF-A85DA21660A1}"/>
                </a:ext>
              </a:extLst>
            </p:cNvPr>
            <p:cNvSpPr/>
            <p:nvPr/>
          </p:nvSpPr>
          <p:spPr bwMode="auto">
            <a:xfrm>
              <a:off x="2663089" y="1922249"/>
              <a:ext cx="527398" cy="39681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 cap="sq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Verdana"/>
                  <a:ea typeface="Verdana"/>
                </a:rPr>
                <a:t>C1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EB63234-F826-4440-ECD7-3741A15ADA23}"/>
                </a:ext>
              </a:extLst>
            </p:cNvPr>
            <p:cNvSpPr/>
            <p:nvPr/>
          </p:nvSpPr>
          <p:spPr bwMode="auto">
            <a:xfrm>
              <a:off x="1368788" y="2813647"/>
              <a:ext cx="527398" cy="396816"/>
            </a:xfrm>
            <a:prstGeom prst="roundRect">
              <a:avLst/>
            </a:prstGeom>
            <a:solidFill>
              <a:schemeClr val="bg1"/>
            </a:solidFill>
            <a:ln w="28575" cap="sq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Verdana"/>
                  <a:ea typeface="Verdana"/>
                </a:rPr>
                <a:t>Z0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9EC122D-AE1E-99EE-AA05-FE45A05826F8}"/>
                </a:ext>
              </a:extLst>
            </p:cNvPr>
            <p:cNvSpPr/>
            <p:nvPr/>
          </p:nvSpPr>
          <p:spPr bwMode="auto">
            <a:xfrm>
              <a:off x="2021986" y="2813646"/>
              <a:ext cx="527398" cy="396816"/>
            </a:xfrm>
            <a:prstGeom prst="roundRect">
              <a:avLst/>
            </a:prstGeom>
            <a:solidFill>
              <a:schemeClr val="bg1"/>
            </a:solidFill>
            <a:ln w="28575" cap="sq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ea typeface="Verdana"/>
                </a:rPr>
                <a:t>Z1</a:t>
              </a:r>
              <a:endParaRPr lang="en-US" sz="1600" b="1" dirty="0">
                <a:solidFill>
                  <a:srgbClr val="000000"/>
                </a:solidFill>
                <a:latin typeface="+mn-lt"/>
                <a:ea typeface="Verdana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5520D8-BAB6-1FCE-4979-7B5EBF748C62}"/>
                </a:ext>
              </a:extLst>
            </p:cNvPr>
            <p:cNvGrpSpPr/>
            <p:nvPr/>
          </p:nvGrpSpPr>
          <p:grpSpPr>
            <a:xfrm>
              <a:off x="6285780" y="1505308"/>
              <a:ext cx="2668437" cy="1935192"/>
              <a:chOff x="606724" y="1720969"/>
              <a:chExt cx="3171644" cy="193519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AA087DC-98D2-44BF-CE5A-2B7DE631EF7D}"/>
                  </a:ext>
                </a:extLst>
              </p:cNvPr>
              <p:cNvSpPr/>
              <p:nvPr/>
            </p:nvSpPr>
            <p:spPr bwMode="auto">
              <a:xfrm>
                <a:off x="606724" y="1720969"/>
                <a:ext cx="3171644" cy="193519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b="1" dirty="0">
                  <a:latin typeface="+mn-lt"/>
                  <a:ea typeface="Verdana"/>
                </a:endParaRPr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87743D41-34D5-DC2D-38B3-56C06E8BDEFB}"/>
                  </a:ext>
                </a:extLst>
              </p:cNvPr>
              <p:cNvSpPr/>
              <p:nvPr/>
            </p:nvSpPr>
            <p:spPr bwMode="auto">
              <a:xfrm>
                <a:off x="736121" y="2137912"/>
                <a:ext cx="626853" cy="396816"/>
              </a:xfrm>
              <a:prstGeom prst="roundRect">
                <a:avLst/>
              </a:prstGeom>
              <a:solidFill>
                <a:schemeClr val="bg1"/>
              </a:solidFill>
              <a:ln w="28575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>
                    <a:ea typeface="Verdana"/>
                  </a:rPr>
                  <a:t>C0</a:t>
                </a:r>
                <a:endParaRPr lang="en-US" sz="1600" b="1" dirty="0">
                  <a:latin typeface="+mn-lt"/>
                  <a:ea typeface="Verdana"/>
                </a:endParaRP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4E3A0CF3-04DB-F205-FA6F-AB9726A6BD98}"/>
                  </a:ext>
                </a:extLst>
              </p:cNvPr>
              <p:cNvSpPr/>
              <p:nvPr/>
            </p:nvSpPr>
            <p:spPr bwMode="auto">
              <a:xfrm>
                <a:off x="1512498" y="2137911"/>
                <a:ext cx="626853" cy="396816"/>
              </a:xfrm>
              <a:prstGeom prst="roundRect">
                <a:avLst/>
              </a:prstGeom>
              <a:solidFill>
                <a:schemeClr val="bg1"/>
              </a:solidFill>
              <a:ln w="28575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1440" tIns="45720" rIns="91440" bIns="45720" rtlCol="0" anchor="ctr"/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latin typeface="Verdana"/>
                    <a:ea typeface="Verdana"/>
                  </a:rPr>
                  <a:t>D0</a:t>
                </a:r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0A74375C-5053-28C8-84B1-3A6ED45FC6D1}"/>
                  </a:ext>
                </a:extLst>
              </p:cNvPr>
              <p:cNvSpPr/>
              <p:nvPr/>
            </p:nvSpPr>
            <p:spPr bwMode="auto">
              <a:xfrm>
                <a:off x="2288875" y="2137910"/>
                <a:ext cx="626853" cy="396816"/>
              </a:xfrm>
              <a:prstGeom prst="roundRect">
                <a:avLst/>
              </a:prstGeom>
              <a:solidFill>
                <a:schemeClr val="bg1"/>
              </a:solidFill>
              <a:ln w="28575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1440" tIns="45720" rIns="91440" bIns="45720" rtlCol="0" anchor="ctr"/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ea typeface="Verdana"/>
                  </a:rPr>
                  <a:t>D1</a:t>
                </a:r>
                <a:endParaRPr lang="en-US" sz="1600" b="1" dirty="0">
                  <a:solidFill>
                    <a:srgbClr val="000000"/>
                  </a:solidFill>
                  <a:latin typeface="+mn-lt"/>
                  <a:ea typeface="Verdana"/>
                </a:endParaRPr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7FE5675-0642-2964-C237-CEC3EF9E4E5C}"/>
                  </a:ext>
                </a:extLst>
              </p:cNvPr>
              <p:cNvSpPr/>
              <p:nvPr/>
            </p:nvSpPr>
            <p:spPr bwMode="auto">
              <a:xfrm>
                <a:off x="3050874" y="2137909"/>
                <a:ext cx="626853" cy="396816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28575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1440" tIns="45720" rIns="91440" bIns="45720" rtlCol="0" anchor="ctr"/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latin typeface="Verdana"/>
                    <a:ea typeface="Verdana"/>
                  </a:rPr>
                  <a:t>C1</a:t>
                </a:r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C2088CFB-5BD2-4117-C5F9-38AC3C77B7D8}"/>
                  </a:ext>
                </a:extLst>
              </p:cNvPr>
              <p:cNvSpPr/>
              <p:nvPr/>
            </p:nvSpPr>
            <p:spPr bwMode="auto">
              <a:xfrm>
                <a:off x="1512497" y="3029307"/>
                <a:ext cx="626853" cy="396816"/>
              </a:xfrm>
              <a:prstGeom prst="roundRect">
                <a:avLst/>
              </a:prstGeom>
              <a:solidFill>
                <a:schemeClr val="bg1"/>
              </a:solidFill>
              <a:ln w="28575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1440" tIns="45720" rIns="91440" bIns="45720" rtlCol="0" anchor="ctr"/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latin typeface="Verdana"/>
                    <a:ea typeface="Verdana"/>
                  </a:rPr>
                  <a:t>Z0</a:t>
                </a:r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11E3B4F-D095-64C7-77FE-C64AFFB75597}"/>
                  </a:ext>
                </a:extLst>
              </p:cNvPr>
              <p:cNvSpPr/>
              <p:nvPr/>
            </p:nvSpPr>
            <p:spPr bwMode="auto">
              <a:xfrm>
                <a:off x="2288874" y="3029306"/>
                <a:ext cx="626853" cy="396816"/>
              </a:xfrm>
              <a:prstGeom prst="roundRect">
                <a:avLst/>
              </a:prstGeom>
              <a:solidFill>
                <a:schemeClr val="bg1"/>
              </a:solidFill>
              <a:ln w="28575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1440" tIns="45720" rIns="91440" bIns="45720" rtlCol="0" anchor="ctr"/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ea typeface="Verdana"/>
                  </a:rPr>
                  <a:t>Z1</a:t>
                </a:r>
                <a:endParaRPr lang="en-US" sz="1600" b="1" dirty="0">
                  <a:solidFill>
                    <a:srgbClr val="000000"/>
                  </a:solidFill>
                  <a:latin typeface="+mn-lt"/>
                  <a:ea typeface="Verdana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CA3791B-2E56-E6A0-0821-FDA89FC1D724}"/>
                </a:ext>
              </a:extLst>
            </p:cNvPr>
            <p:cNvGrpSpPr/>
            <p:nvPr/>
          </p:nvGrpSpPr>
          <p:grpSpPr>
            <a:xfrm>
              <a:off x="3439062" y="1505307"/>
              <a:ext cx="2668437" cy="1935192"/>
              <a:chOff x="606724" y="1720969"/>
              <a:chExt cx="3171644" cy="1935192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B7C227F-7134-3133-D41B-290B985EF5D9}"/>
                  </a:ext>
                </a:extLst>
              </p:cNvPr>
              <p:cNvSpPr/>
              <p:nvPr/>
            </p:nvSpPr>
            <p:spPr bwMode="auto">
              <a:xfrm>
                <a:off x="606724" y="1720969"/>
                <a:ext cx="3171644" cy="1935192"/>
              </a:xfrm>
              <a:prstGeom prst="rect">
                <a:avLst/>
              </a:prstGeom>
              <a:solidFill>
                <a:schemeClr val="bg1"/>
              </a:solidFill>
              <a:ln w="12700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b="1" dirty="0">
                  <a:latin typeface="+mn-lt"/>
                  <a:ea typeface="Verdana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903C66A4-4368-0B6F-0587-0888022C7907}"/>
                  </a:ext>
                </a:extLst>
              </p:cNvPr>
              <p:cNvSpPr/>
              <p:nvPr/>
            </p:nvSpPr>
            <p:spPr bwMode="auto">
              <a:xfrm>
                <a:off x="736121" y="2137912"/>
                <a:ext cx="626853" cy="396816"/>
              </a:xfrm>
              <a:prstGeom prst="roundRect">
                <a:avLst/>
              </a:prstGeom>
              <a:solidFill>
                <a:schemeClr val="bg1"/>
              </a:solidFill>
              <a:ln w="28575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>
                    <a:ea typeface="Verdana"/>
                  </a:rPr>
                  <a:t>C0</a:t>
                </a:r>
                <a:endParaRPr lang="en-US" sz="1600" b="1" dirty="0">
                  <a:latin typeface="+mn-lt"/>
                  <a:ea typeface="Verdana"/>
                </a:endParaRP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4C07CA6F-9C43-90AE-19CE-8A73C874E3D9}"/>
                  </a:ext>
                </a:extLst>
              </p:cNvPr>
              <p:cNvSpPr/>
              <p:nvPr/>
            </p:nvSpPr>
            <p:spPr bwMode="auto">
              <a:xfrm>
                <a:off x="1512498" y="2137911"/>
                <a:ext cx="626853" cy="396816"/>
              </a:xfrm>
              <a:prstGeom prst="roundRect">
                <a:avLst/>
              </a:prstGeom>
              <a:solidFill>
                <a:schemeClr val="bg1"/>
              </a:solidFill>
              <a:ln w="28575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1440" tIns="45720" rIns="91440" bIns="45720" rtlCol="0" anchor="ctr"/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latin typeface="Verdana"/>
                    <a:ea typeface="Verdana"/>
                  </a:rPr>
                  <a:t>D0</a:t>
                </a:r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D3B7F1E2-54B2-3C5C-86BC-340D51BCE552}"/>
                  </a:ext>
                </a:extLst>
              </p:cNvPr>
              <p:cNvSpPr/>
              <p:nvPr/>
            </p:nvSpPr>
            <p:spPr bwMode="auto">
              <a:xfrm>
                <a:off x="2288875" y="2137910"/>
                <a:ext cx="626853" cy="396816"/>
              </a:xfrm>
              <a:prstGeom prst="roundRect">
                <a:avLst/>
              </a:prstGeom>
              <a:solidFill>
                <a:schemeClr val="bg1"/>
              </a:solidFill>
              <a:ln w="28575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1440" tIns="45720" rIns="91440" bIns="45720" rtlCol="0" anchor="ctr"/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ea typeface="Verdana"/>
                  </a:rPr>
                  <a:t>D1</a:t>
                </a:r>
                <a:endParaRPr lang="en-US" sz="1600" b="1" dirty="0">
                  <a:solidFill>
                    <a:srgbClr val="000000"/>
                  </a:solidFill>
                  <a:latin typeface="+mn-lt"/>
                  <a:ea typeface="Verdana"/>
                </a:endParaRP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495FCB86-FFB2-A451-DBB0-DCD7E040F764}"/>
                  </a:ext>
                </a:extLst>
              </p:cNvPr>
              <p:cNvSpPr/>
              <p:nvPr/>
            </p:nvSpPr>
            <p:spPr bwMode="auto">
              <a:xfrm>
                <a:off x="3050874" y="2137909"/>
                <a:ext cx="626853" cy="396816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28575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1440" tIns="45720" rIns="91440" bIns="45720" rtlCol="0" anchor="ctr"/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latin typeface="Verdana"/>
                    <a:ea typeface="Verdana"/>
                  </a:rPr>
                  <a:t>C1</a:t>
                </a:r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5D3292A9-51AB-0DB0-838F-B91EFF3A48BB}"/>
                  </a:ext>
                </a:extLst>
              </p:cNvPr>
              <p:cNvSpPr/>
              <p:nvPr/>
            </p:nvSpPr>
            <p:spPr bwMode="auto">
              <a:xfrm>
                <a:off x="1512497" y="3029307"/>
                <a:ext cx="626853" cy="396816"/>
              </a:xfrm>
              <a:prstGeom prst="roundRect">
                <a:avLst/>
              </a:prstGeom>
              <a:solidFill>
                <a:schemeClr val="bg1"/>
              </a:solidFill>
              <a:ln w="28575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1440" tIns="45720" rIns="91440" bIns="45720" rtlCol="0" anchor="ctr"/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latin typeface="Verdana"/>
                    <a:ea typeface="Verdana"/>
                  </a:rPr>
                  <a:t>Z0</a:t>
                </a:r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BF66C49D-892F-0066-4455-07533D9BB9FA}"/>
                  </a:ext>
                </a:extLst>
              </p:cNvPr>
              <p:cNvSpPr/>
              <p:nvPr/>
            </p:nvSpPr>
            <p:spPr bwMode="auto">
              <a:xfrm>
                <a:off x="2288874" y="3029306"/>
                <a:ext cx="626853" cy="396816"/>
              </a:xfrm>
              <a:prstGeom prst="roundRect">
                <a:avLst/>
              </a:prstGeom>
              <a:solidFill>
                <a:schemeClr val="bg1"/>
              </a:solidFill>
              <a:ln w="28575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1440" tIns="45720" rIns="91440" bIns="45720" rtlCol="0" anchor="ctr"/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ea typeface="Verdana"/>
                  </a:rPr>
                  <a:t>Z1</a:t>
                </a:r>
                <a:endParaRPr lang="en-US" sz="1600" b="1" dirty="0">
                  <a:solidFill>
                    <a:srgbClr val="000000"/>
                  </a:solidFill>
                  <a:latin typeface="+mn-lt"/>
                  <a:ea typeface="Verdana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56C70EE-C80E-D173-2D5F-0D1E52AE910A}"/>
                </a:ext>
              </a:extLst>
            </p:cNvPr>
            <p:cNvGrpSpPr/>
            <p:nvPr/>
          </p:nvGrpSpPr>
          <p:grpSpPr>
            <a:xfrm>
              <a:off x="9103742" y="1505308"/>
              <a:ext cx="2668437" cy="1935192"/>
              <a:chOff x="606724" y="1720969"/>
              <a:chExt cx="3171644" cy="1935192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800F840-9F91-EDF4-FC9E-8A0CEC025709}"/>
                  </a:ext>
                </a:extLst>
              </p:cNvPr>
              <p:cNvSpPr/>
              <p:nvPr/>
            </p:nvSpPr>
            <p:spPr bwMode="auto">
              <a:xfrm>
                <a:off x="606724" y="1720969"/>
                <a:ext cx="3171644" cy="193519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b="1" dirty="0">
                  <a:latin typeface="+mn-lt"/>
                  <a:ea typeface="Verdana"/>
                </a:endParaRP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E8B1714F-0922-9863-5027-5CE0E41FB9FD}"/>
                  </a:ext>
                </a:extLst>
              </p:cNvPr>
              <p:cNvSpPr/>
              <p:nvPr/>
            </p:nvSpPr>
            <p:spPr bwMode="auto">
              <a:xfrm>
                <a:off x="736121" y="2137912"/>
                <a:ext cx="626853" cy="396816"/>
              </a:xfrm>
              <a:prstGeom prst="roundRect">
                <a:avLst/>
              </a:prstGeom>
              <a:solidFill>
                <a:schemeClr val="bg1"/>
              </a:solidFill>
              <a:ln w="28575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>
                    <a:ea typeface="Verdana"/>
                  </a:rPr>
                  <a:t>C0</a:t>
                </a:r>
                <a:endParaRPr lang="en-US" sz="1600" b="1" dirty="0">
                  <a:latin typeface="+mn-lt"/>
                  <a:ea typeface="Verdana"/>
                </a:endParaRPr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BD98E440-BD5E-8415-9D52-A7E2759C7CE8}"/>
                  </a:ext>
                </a:extLst>
              </p:cNvPr>
              <p:cNvSpPr/>
              <p:nvPr/>
            </p:nvSpPr>
            <p:spPr bwMode="auto">
              <a:xfrm>
                <a:off x="1512498" y="2137911"/>
                <a:ext cx="626853" cy="396816"/>
              </a:xfrm>
              <a:prstGeom prst="roundRect">
                <a:avLst/>
              </a:prstGeom>
              <a:solidFill>
                <a:schemeClr val="bg1"/>
              </a:solidFill>
              <a:ln w="28575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1440" tIns="45720" rIns="91440" bIns="45720" rtlCol="0" anchor="ctr"/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latin typeface="Verdana"/>
                    <a:ea typeface="Verdana"/>
                  </a:rPr>
                  <a:t>D0</a:t>
                </a:r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C853881C-AEA6-AEF0-3CA9-610936C7AF39}"/>
                  </a:ext>
                </a:extLst>
              </p:cNvPr>
              <p:cNvSpPr/>
              <p:nvPr/>
            </p:nvSpPr>
            <p:spPr bwMode="auto">
              <a:xfrm>
                <a:off x="2288875" y="2137910"/>
                <a:ext cx="626853" cy="396816"/>
              </a:xfrm>
              <a:prstGeom prst="roundRect">
                <a:avLst/>
              </a:prstGeom>
              <a:solidFill>
                <a:schemeClr val="bg1"/>
              </a:solidFill>
              <a:ln w="28575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1440" tIns="45720" rIns="91440" bIns="45720" rtlCol="0" anchor="ctr"/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ea typeface="Verdana"/>
                  </a:rPr>
                  <a:t>D1</a:t>
                </a:r>
                <a:endParaRPr lang="en-US" sz="1600" b="1" dirty="0">
                  <a:solidFill>
                    <a:srgbClr val="000000"/>
                  </a:solidFill>
                  <a:latin typeface="+mn-lt"/>
                  <a:ea typeface="Verdana"/>
                </a:endParaRP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7C58EDF2-E532-6D03-FA14-3603F571FE52}"/>
                  </a:ext>
                </a:extLst>
              </p:cNvPr>
              <p:cNvSpPr/>
              <p:nvPr/>
            </p:nvSpPr>
            <p:spPr bwMode="auto">
              <a:xfrm>
                <a:off x="3050874" y="2137909"/>
                <a:ext cx="626853" cy="396816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28575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1440" tIns="45720" rIns="91440" bIns="45720" rtlCol="0" anchor="ctr"/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latin typeface="Verdana"/>
                    <a:ea typeface="Verdana"/>
                  </a:rPr>
                  <a:t>C1</a:t>
                </a:r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C29BEA0A-6FFA-4990-CFD3-F818729A8768}"/>
                  </a:ext>
                </a:extLst>
              </p:cNvPr>
              <p:cNvSpPr/>
              <p:nvPr/>
            </p:nvSpPr>
            <p:spPr bwMode="auto">
              <a:xfrm>
                <a:off x="1512497" y="3029307"/>
                <a:ext cx="626853" cy="396816"/>
              </a:xfrm>
              <a:prstGeom prst="roundRect">
                <a:avLst/>
              </a:prstGeom>
              <a:solidFill>
                <a:schemeClr val="bg1"/>
              </a:solidFill>
              <a:ln w="28575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1440" tIns="45720" rIns="91440" bIns="45720" rtlCol="0" anchor="ctr"/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latin typeface="Verdana"/>
                    <a:ea typeface="Verdana"/>
                  </a:rPr>
                  <a:t>Z0</a:t>
                </a:r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59965284-7455-35E0-9C74-B2F7382AA905}"/>
                  </a:ext>
                </a:extLst>
              </p:cNvPr>
              <p:cNvSpPr/>
              <p:nvPr/>
            </p:nvSpPr>
            <p:spPr bwMode="auto">
              <a:xfrm>
                <a:off x="2288874" y="3029306"/>
                <a:ext cx="626853" cy="396816"/>
              </a:xfrm>
              <a:prstGeom prst="roundRect">
                <a:avLst/>
              </a:prstGeom>
              <a:solidFill>
                <a:schemeClr val="bg1"/>
              </a:solidFill>
              <a:ln w="28575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1440" tIns="45720" rIns="91440" bIns="45720" rtlCol="0" anchor="ctr"/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ea typeface="Verdana"/>
                  </a:rPr>
                  <a:t>Z1</a:t>
                </a:r>
                <a:endParaRPr lang="en-US" sz="1600" b="1" dirty="0">
                  <a:solidFill>
                    <a:srgbClr val="000000"/>
                  </a:solidFill>
                  <a:latin typeface="+mn-lt"/>
                  <a:ea typeface="Verdan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0653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471F1-00A9-8C59-E71E-C3AB90A62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DEC8-70BD-AA38-F84E-D229E9E1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Plan for Next Phase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CBB92-8646-E41A-40F4-1D57A891F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E0EA32-5047-2CAB-B455-A00605C53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648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Verdana"/>
                <a:ea typeface="Verdana"/>
              </a:rPr>
              <a:t>Gate‑level PSLA</a:t>
            </a:r>
            <a:r>
              <a:rPr lang="en-US" dirty="0">
                <a:latin typeface="Verdana"/>
                <a:ea typeface="Verdana"/>
              </a:rPr>
              <a:t> </a:t>
            </a:r>
          </a:p>
          <a:p>
            <a:pPr lvl="1"/>
            <a:r>
              <a:rPr lang="en-US" sz="2400" dirty="0">
                <a:latin typeface="Verdana"/>
                <a:ea typeface="Verdana"/>
              </a:rPr>
              <a:t>build efficient simulator</a:t>
            </a:r>
          </a:p>
          <a:p>
            <a:pPr lvl="1"/>
            <a:r>
              <a:rPr lang="en-US" sz="2400" dirty="0">
                <a:latin typeface="Verdana"/>
                <a:ea typeface="Verdana"/>
              </a:rPr>
              <a:t>define gate‑level distinguishers</a:t>
            </a:r>
          </a:p>
          <a:p>
            <a:pPr lvl="1"/>
            <a:r>
              <a:rPr lang="en-US" sz="2400" dirty="0">
                <a:latin typeface="Verdana"/>
                <a:ea typeface="Verdana"/>
              </a:rPr>
              <a:t>account for multiple leakage sources of CSPs.</a:t>
            </a:r>
          </a:p>
          <a:p>
            <a:pPr marL="320040" lvl="1" indent="0">
              <a:buNone/>
            </a:pPr>
            <a:endParaRPr lang="en-US" dirty="0">
              <a:latin typeface="Verdana"/>
              <a:ea typeface="Verdana"/>
            </a:endParaRPr>
          </a:p>
          <a:p>
            <a:r>
              <a:rPr lang="en-US" b="1" dirty="0">
                <a:latin typeface="Verdana"/>
                <a:ea typeface="Verdana"/>
              </a:rPr>
              <a:t>Cross-layer Analysis</a:t>
            </a:r>
          </a:p>
          <a:p>
            <a:pPr lvl="1"/>
            <a:r>
              <a:rPr lang="en-US" sz="2400" dirty="0">
                <a:latin typeface="Verdana"/>
                <a:ea typeface="Verdana"/>
              </a:rPr>
              <a:t>Hierarchical PLSA with outcome matching across levels</a:t>
            </a:r>
          </a:p>
          <a:p>
            <a:pPr marL="320040" lvl="1" indent="0">
              <a:buNone/>
            </a:pPr>
            <a:endParaRPr lang="en-US" dirty="0">
              <a:latin typeface="Verdana"/>
              <a:ea typeface="Verdana"/>
            </a:endParaRPr>
          </a:p>
          <a:p>
            <a:r>
              <a:rPr lang="en-US" dirty="0">
                <a:latin typeface="Verdana"/>
                <a:ea typeface="Verdana"/>
              </a:rPr>
              <a:t>Identify a module for tape out</a:t>
            </a:r>
            <a:br>
              <a:rPr lang="en-US" dirty="0">
                <a:latin typeface="Verdana"/>
                <a:ea typeface="Verdana"/>
              </a:rPr>
            </a:br>
            <a:endParaRPr lang="en-US" dirty="0">
              <a:latin typeface="Verdana"/>
              <a:ea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4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9E13A-AB83-C6C4-C6A4-8E2C3F19C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Selected 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F833F-D45A-F277-280E-C01463A6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Verdana"/>
                <a:ea typeface="Verdana"/>
              </a:rPr>
              <a:t>Cross-layer Analysis</a:t>
            </a:r>
          </a:p>
          <a:p>
            <a:pPr lvl="1"/>
            <a:r>
              <a:rPr lang="en-US" dirty="0">
                <a:latin typeface="Verdana"/>
                <a:ea typeface="Verdana"/>
              </a:rPr>
              <a:t>Z. Liu, A. </a:t>
            </a:r>
            <a:r>
              <a:rPr lang="en-US" err="1">
                <a:latin typeface="Verdana"/>
                <a:ea typeface="Verdana"/>
              </a:rPr>
              <a:t>Malnicof</a:t>
            </a:r>
            <a:r>
              <a:rPr lang="en-US" dirty="0">
                <a:latin typeface="Verdana"/>
                <a:ea typeface="Verdana"/>
              </a:rPr>
              <a:t>, A. Roy, P. </a:t>
            </a:r>
            <a:r>
              <a:rPr lang="en-US" err="1">
                <a:latin typeface="Verdana"/>
                <a:ea typeface="Verdana"/>
              </a:rPr>
              <a:t>Schaumont</a:t>
            </a:r>
            <a:r>
              <a:rPr lang="en-US" dirty="0">
                <a:latin typeface="Verdana"/>
                <a:ea typeface="Verdana"/>
              </a:rPr>
              <a:t>: </a:t>
            </a:r>
            <a:r>
              <a:rPr lang="en-US" i="1" dirty="0">
                <a:latin typeface="Verdana"/>
                <a:ea typeface="Verdana"/>
              </a:rPr>
              <a:t>Telescope: Top-Down Hierarchical Pre-silicon Side-channel Leakage Assessment in System-on-Chip Design</a:t>
            </a:r>
            <a:r>
              <a:rPr lang="en-US" dirty="0">
                <a:latin typeface="Verdana"/>
                <a:ea typeface="Verdana"/>
              </a:rPr>
              <a:t>. 20th ACM ASIA Conference on Computer and Communications Security (</a:t>
            </a:r>
            <a:r>
              <a:rPr lang="en-US" err="1">
                <a:latin typeface="Verdana"/>
                <a:ea typeface="Verdana"/>
              </a:rPr>
              <a:t>AsiaCCS</a:t>
            </a:r>
            <a:r>
              <a:rPr lang="en-US" dirty="0">
                <a:latin typeface="Verdana"/>
                <a:ea typeface="Verdana"/>
              </a:rPr>
              <a:t> 2025), August 2025, Hanoi, Vietnam.</a:t>
            </a:r>
          </a:p>
          <a:p>
            <a:pPr lvl="1"/>
            <a:r>
              <a:rPr lang="en-US" dirty="0">
                <a:latin typeface="Verdana"/>
                <a:ea typeface="Verdana"/>
              </a:rPr>
              <a:t>* M.-J. O. Saarinen, “</a:t>
            </a:r>
            <a:r>
              <a:rPr lang="en-US" dirty="0" err="1">
                <a:latin typeface="Verdana"/>
                <a:ea typeface="Verdana"/>
              </a:rPr>
              <a:t>WiP</a:t>
            </a:r>
            <a:r>
              <a:rPr lang="en-US" dirty="0">
                <a:latin typeface="Verdana"/>
                <a:ea typeface="Verdana"/>
              </a:rPr>
              <a:t>: Applicability of ISO Standard Side‑Channel Leakage Tests to NIST Post‑Quantum Cryptography,” Cryptology </a:t>
            </a:r>
            <a:r>
              <a:rPr lang="en-US" dirty="0" err="1">
                <a:latin typeface="Verdana"/>
                <a:ea typeface="Verdana"/>
              </a:rPr>
              <a:t>ePrint</a:t>
            </a:r>
            <a:r>
              <a:rPr lang="en-US" dirty="0">
                <a:latin typeface="Verdana"/>
                <a:ea typeface="Verdana"/>
              </a:rPr>
              <a:t> Archive, Report 2022/229, 2022. [Online]. Available: </a:t>
            </a:r>
            <a:r>
              <a:rPr lang="en-US" dirty="0">
                <a:latin typeface="Verdana"/>
                <a:ea typeface="Verdana"/>
                <a:hlinkClick r:id="rId2"/>
              </a:rPr>
              <a:t>https://eprint.iacr.org/2022/229.pdf</a:t>
            </a:r>
            <a:endParaRPr lang="en-US" dirty="0">
              <a:latin typeface="Verdana"/>
              <a:ea typeface="Verdana"/>
            </a:endParaRPr>
          </a:p>
          <a:p>
            <a:pPr lvl="1"/>
            <a:r>
              <a:rPr lang="en-US" dirty="0" err="1">
                <a:latin typeface="Verdana"/>
                <a:ea typeface="Verdana"/>
              </a:rPr>
              <a:t>Caliptra</a:t>
            </a:r>
            <a:r>
              <a:rPr lang="en-US" dirty="0">
                <a:latin typeface="Verdana"/>
                <a:ea typeface="Verdana"/>
              </a:rPr>
              <a:t> : Adams bridges </a:t>
            </a:r>
            <a:r>
              <a:rPr lang="en-US" dirty="0">
                <a:latin typeface="Verdana"/>
                <a:ea typeface="Verdana"/>
                <a:hlinkClick r:id="rId3"/>
              </a:rPr>
              <a:t>https://github.com/chipsalliance/adams-bridge</a:t>
            </a:r>
            <a:endParaRPr lang="en-US" dirty="0"/>
          </a:p>
          <a:p>
            <a:pPr marL="32004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4D253-0CBC-A5D7-3563-34D9AC63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34DB22-045E-D4BD-C319-3A8F0415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17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B4EDA-1573-8D43-75F3-E258477E2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91DC-0B6B-52CD-9782-592692E9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Schedule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2EA25-9464-7EE1-7BA5-8AD16859B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8838A-8E5B-783E-26E2-FCD86F67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6385CA-87BC-7AFE-B183-305C1046B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561" y="1484888"/>
            <a:ext cx="8019510" cy="47256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0BEC67-CAAD-C234-A347-2C9647061D3B}"/>
              </a:ext>
            </a:extLst>
          </p:cNvPr>
          <p:cNvSpPr/>
          <p:nvPr/>
        </p:nvSpPr>
        <p:spPr bwMode="auto">
          <a:xfrm>
            <a:off x="1477001" y="3526030"/>
            <a:ext cx="8113070" cy="888087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28575" cap="sq" algn="ctr">
            <a:solidFill>
              <a:srgbClr val="0000FF"/>
            </a:solidFill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EBFBFC69-89EB-C043-3CD0-02F5CAFFF834}"/>
              </a:ext>
            </a:extLst>
          </p:cNvPr>
          <p:cNvSpPr/>
          <p:nvPr/>
        </p:nvSpPr>
        <p:spPr>
          <a:xfrm>
            <a:off x="1411217" y="2644524"/>
            <a:ext cx="131568" cy="784476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0BF476-393A-81B9-E589-CE6EE6E40758}"/>
              </a:ext>
            </a:extLst>
          </p:cNvPr>
          <p:cNvSpPr txBox="1"/>
          <p:nvPr/>
        </p:nvSpPr>
        <p:spPr>
          <a:xfrm>
            <a:off x="326089" y="2743900"/>
            <a:ext cx="914400" cy="58572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>
                <a:solidFill>
                  <a:srgbClr val="0000FF"/>
                </a:solidFill>
              </a:rPr>
              <a:t>Current</a:t>
            </a:r>
            <a:br>
              <a:rPr lang="en-US" sz="1600">
                <a:solidFill>
                  <a:srgbClr val="0000FF"/>
                </a:solidFill>
              </a:rPr>
            </a:br>
            <a:r>
              <a:rPr lang="en-US" sz="1600">
                <a:solidFill>
                  <a:srgbClr val="0000FF"/>
                </a:solidFill>
              </a:rPr>
              <a:t>Focus</a:t>
            </a:r>
            <a:endParaRPr lang="en-US" sz="1600" dirty="0" err="1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24FB73-C340-71F5-2540-B9F690BA4C1C}"/>
              </a:ext>
            </a:extLst>
          </p:cNvPr>
          <p:cNvSpPr txBox="1"/>
          <p:nvPr/>
        </p:nvSpPr>
        <p:spPr>
          <a:xfrm>
            <a:off x="326089" y="3830405"/>
            <a:ext cx="914400" cy="39223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>
                <a:solidFill>
                  <a:srgbClr val="0000FF"/>
                </a:solidFill>
              </a:rPr>
              <a:t>Pending</a:t>
            </a:r>
            <a:endParaRPr lang="en-US" sz="1600" dirty="0" err="1">
              <a:solidFill>
                <a:srgbClr val="0000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1D2222-8BCF-7D68-CDC0-6958312C36ED}"/>
              </a:ext>
            </a:extLst>
          </p:cNvPr>
          <p:cNvCxnSpPr/>
          <p:nvPr/>
        </p:nvCxnSpPr>
        <p:spPr>
          <a:xfrm flipV="1">
            <a:off x="4485640" y="1282827"/>
            <a:ext cx="0" cy="34623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C3D968C-4B33-B8C0-A9DB-5B8DD61F8A38}"/>
              </a:ext>
            </a:extLst>
          </p:cNvPr>
          <p:cNvSpPr txBox="1"/>
          <p:nvPr/>
        </p:nvSpPr>
        <p:spPr>
          <a:xfrm>
            <a:off x="2403950" y="1289971"/>
            <a:ext cx="1610359" cy="20954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100">
                <a:solidFill>
                  <a:srgbClr val="0000FF"/>
                </a:solidFill>
              </a:rPr>
              <a:t>Annual Review</a:t>
            </a:r>
            <a:endParaRPr lang="en-US" sz="1100" dirty="0" err="1">
              <a:solidFill>
                <a:srgbClr val="0000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572E25-7C71-5753-D9FA-80714D8D35A9}"/>
              </a:ext>
            </a:extLst>
          </p:cNvPr>
          <p:cNvSpPr txBox="1"/>
          <p:nvPr/>
        </p:nvSpPr>
        <p:spPr>
          <a:xfrm>
            <a:off x="9447959" y="2672848"/>
            <a:ext cx="1173480" cy="345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b="1">
                <a:solidFill>
                  <a:srgbClr val="CC6600"/>
                </a:solidFill>
              </a:rPr>
              <a:t>Arna Roy</a:t>
            </a:r>
            <a:endParaRPr lang="en-US" sz="1600" b="1" dirty="0" err="1">
              <a:solidFill>
                <a:srgbClr val="CC66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008796-29BE-93DB-5340-F1F471DDD3AE}"/>
              </a:ext>
            </a:extLst>
          </p:cNvPr>
          <p:cNvSpPr txBox="1"/>
          <p:nvPr/>
        </p:nvSpPr>
        <p:spPr>
          <a:xfrm>
            <a:off x="9447959" y="3156904"/>
            <a:ext cx="1173480" cy="345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b="1">
                <a:solidFill>
                  <a:srgbClr val="00B050"/>
                </a:solidFill>
              </a:rPr>
              <a:t>Dillibabu Shanmugam</a:t>
            </a:r>
            <a:endParaRPr lang="en-US" sz="1600" b="1" dirty="0" err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99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0D331-35ED-C752-BF44-735520BB6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788" y="2440781"/>
            <a:ext cx="3388519" cy="79057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>
                    <a:lumMod val="49000"/>
                  </a:schemeClr>
                </a:solidFill>
                <a:latin typeface="Verdana"/>
                <a:ea typeface="Verdana"/>
              </a:rPr>
              <a:t>Thank you</a:t>
            </a:r>
            <a:endParaRPr lang="en-US" sz="4000" b="1" dirty="0">
              <a:solidFill>
                <a:schemeClr val="bg1">
                  <a:lumMod val="49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1FD67-BB85-848C-D1B3-953686BD3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9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70A99-D46C-70F8-15FC-739300C0B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3B7F7-F982-72F5-9F3E-3AB95F80FE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Cross-layer Analysis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9BDD2DE-1938-9A95-94FC-6D71B57E03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1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ADF5-1963-20D0-B361-73D65A5341E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/>
              <a:t>Cross Layer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22FB4-0E66-DF03-00DD-A76AD34A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6DDEA-54E8-EC99-7A63-9B7D45C0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963B0023-0CED-47F7-85AE-654F0B232C2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4335F-2EDF-579E-FA62-B7453F101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329" y="2198070"/>
            <a:ext cx="511777" cy="527372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FCD88B-500D-06C5-8282-7EA8379CF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950" y="3007323"/>
            <a:ext cx="556326" cy="573278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E90229-B7C2-4467-17E2-26A908B28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968" y="4070741"/>
            <a:ext cx="557657" cy="574649"/>
          </a:xfrm>
          <a:prstGeom prst="rect">
            <a:avLst/>
          </a:prstGeom>
          <a:effectLst/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108D997-3738-63FF-15D9-6ED6865BBF62}"/>
              </a:ext>
            </a:extLst>
          </p:cNvPr>
          <p:cNvSpPr/>
          <p:nvPr/>
        </p:nvSpPr>
        <p:spPr>
          <a:xfrm>
            <a:off x="4595988" y="2095158"/>
            <a:ext cx="1345722" cy="483079"/>
          </a:xfrm>
          <a:prstGeom prst="roundRect">
            <a:avLst/>
          </a:prstGeom>
          <a:noFill/>
          <a:ln w="28575">
            <a:solidFill>
              <a:srgbClr val="0000FF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A54E5B1E-A126-096F-4FCF-DF717B4D6961}"/>
              </a:ext>
            </a:extLst>
          </p:cNvPr>
          <p:cNvSpPr txBox="1"/>
          <p:nvPr/>
        </p:nvSpPr>
        <p:spPr>
          <a:xfrm>
            <a:off x="4660750" y="2152031"/>
            <a:ext cx="1221809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0000FF"/>
                </a:solidFill>
              </a:rPr>
              <a:t>Arch PSLA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8849C1-617A-C1FD-46CB-38F3498761F8}"/>
              </a:ext>
            </a:extLst>
          </p:cNvPr>
          <p:cNvSpPr/>
          <p:nvPr/>
        </p:nvSpPr>
        <p:spPr>
          <a:xfrm>
            <a:off x="4595988" y="2972177"/>
            <a:ext cx="1345722" cy="48307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CE41DDCB-9961-91F5-63CA-0295BEB7FC54}"/>
              </a:ext>
            </a:extLst>
          </p:cNvPr>
          <p:cNvSpPr txBox="1"/>
          <p:nvPr/>
        </p:nvSpPr>
        <p:spPr>
          <a:xfrm>
            <a:off x="4605847" y="3029686"/>
            <a:ext cx="1326004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7030A0"/>
                </a:solidFill>
                <a:latin typeface="Symbol" panose="05050102010706020507" pitchFamily="18" charset="2"/>
              </a:rPr>
              <a:t>m</a:t>
            </a:r>
            <a:r>
              <a:rPr lang="en-US" sz="1400" b="1">
                <a:solidFill>
                  <a:srgbClr val="7030A0"/>
                </a:solidFill>
              </a:rPr>
              <a:t>Arch PSLA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A5C450-1AAE-E866-947F-A45F2A2FFF42}"/>
              </a:ext>
            </a:extLst>
          </p:cNvPr>
          <p:cNvSpPr/>
          <p:nvPr/>
        </p:nvSpPr>
        <p:spPr>
          <a:xfrm>
            <a:off x="4595987" y="4070741"/>
            <a:ext cx="1345722" cy="48307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2D45ED36-F8D9-2B98-D8C5-50F1BEC00836}"/>
              </a:ext>
            </a:extLst>
          </p:cNvPr>
          <p:cNvSpPr txBox="1"/>
          <p:nvPr/>
        </p:nvSpPr>
        <p:spPr>
          <a:xfrm>
            <a:off x="4593182" y="4128250"/>
            <a:ext cx="134572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00B050"/>
                </a:solidFill>
              </a:rPr>
              <a:t>Gate PSLA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45B6B07-E6A6-F2BB-7DB2-F9CE77A3C1A7}"/>
              </a:ext>
            </a:extLst>
          </p:cNvPr>
          <p:cNvSpPr/>
          <p:nvPr/>
        </p:nvSpPr>
        <p:spPr>
          <a:xfrm>
            <a:off x="4595988" y="5587889"/>
            <a:ext cx="1345722" cy="4830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222A11A0-EE83-D247-E197-6115A9CB49FC}"/>
              </a:ext>
            </a:extLst>
          </p:cNvPr>
          <p:cNvSpPr txBox="1"/>
          <p:nvPr/>
        </p:nvSpPr>
        <p:spPr>
          <a:xfrm>
            <a:off x="4593182" y="5645398"/>
            <a:ext cx="134572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</a:rPr>
              <a:t>Prototype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76051804-0CE1-506D-6398-AD7DA5A83291}"/>
              </a:ext>
            </a:extLst>
          </p:cNvPr>
          <p:cNvSpPr txBox="1"/>
          <p:nvPr/>
        </p:nvSpPr>
        <p:spPr>
          <a:xfrm>
            <a:off x="6200035" y="2295864"/>
            <a:ext cx="122129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00FF"/>
                </a:solidFill>
              </a:rPr>
              <a:t>Arch Leakage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A1CB46F1-BA91-142F-8F07-5C139CEBA416}"/>
              </a:ext>
            </a:extLst>
          </p:cNvPr>
          <p:cNvSpPr txBox="1"/>
          <p:nvPr/>
        </p:nvSpPr>
        <p:spPr>
          <a:xfrm>
            <a:off x="3451685" y="1440098"/>
            <a:ext cx="363432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Secure Design (SW + RTL)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1A1C06-1B00-1C03-0AFD-86B2F39FF256}"/>
              </a:ext>
            </a:extLst>
          </p:cNvPr>
          <p:cNvCxnSpPr>
            <a:stCxn id="18" idx="2"/>
            <a:endCxn id="9" idx="0"/>
          </p:cNvCxnSpPr>
          <p:nvPr/>
        </p:nvCxnSpPr>
        <p:spPr>
          <a:xfrm>
            <a:off x="5268849" y="1809430"/>
            <a:ext cx="0" cy="28572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8DE4AD8-1AD3-4ABE-DD76-791B027EFA66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5268849" y="2578237"/>
            <a:ext cx="0" cy="3939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E1897A-1679-ADBE-5BC8-DD5A85D65608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 flipH="1">
            <a:off x="5268848" y="3455256"/>
            <a:ext cx="1" cy="61548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D81CA7E-7D33-6B52-9150-095091110EA1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5268848" y="4553820"/>
            <a:ext cx="1" cy="103406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32">
            <a:extLst>
              <a:ext uri="{FF2B5EF4-FFF2-40B4-BE49-F238E27FC236}">
                <a16:creationId xmlns:a16="http://schemas.microsoft.com/office/drawing/2014/main" id="{A3FAF3F8-7DC2-5F3C-CEE8-3FD91B623A5C}"/>
              </a:ext>
            </a:extLst>
          </p:cNvPr>
          <p:cNvSpPr txBox="1"/>
          <p:nvPr/>
        </p:nvSpPr>
        <p:spPr>
          <a:xfrm>
            <a:off x="6178897" y="3062948"/>
            <a:ext cx="13222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i="1">
                <a:solidFill>
                  <a:srgbClr val="0000FF"/>
                </a:solidFill>
              </a:rPr>
              <a:t>Emergent</a:t>
            </a:r>
            <a:br>
              <a:rPr lang="en-US" sz="1400">
                <a:solidFill>
                  <a:srgbClr val="0000FF"/>
                </a:solidFill>
              </a:rPr>
            </a:br>
            <a:r>
              <a:rPr lang="en-US" sz="1400">
                <a:solidFill>
                  <a:srgbClr val="0000FF"/>
                </a:solidFill>
              </a:rPr>
              <a:t>uArch Leakage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6F9B90B-508F-E7DC-09D6-87A9A702F974}"/>
              </a:ext>
            </a:extLst>
          </p:cNvPr>
          <p:cNvCxnSpPr>
            <a:cxnSpLocks/>
          </p:cNvCxnSpPr>
          <p:nvPr/>
        </p:nvCxnSpPr>
        <p:spPr>
          <a:xfrm>
            <a:off x="5934142" y="2452109"/>
            <a:ext cx="265597" cy="0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40F5B89-E3A8-20D0-A88E-9ACBDB940757}"/>
              </a:ext>
            </a:extLst>
          </p:cNvPr>
          <p:cNvCxnSpPr>
            <a:cxnSpLocks/>
          </p:cNvCxnSpPr>
          <p:nvPr/>
        </p:nvCxnSpPr>
        <p:spPr>
          <a:xfrm>
            <a:off x="5934142" y="3342939"/>
            <a:ext cx="236588" cy="0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41">
            <a:extLst>
              <a:ext uri="{FF2B5EF4-FFF2-40B4-BE49-F238E27FC236}">
                <a16:creationId xmlns:a16="http://schemas.microsoft.com/office/drawing/2014/main" id="{95D61B84-E92A-539C-5B1C-1EF4B96EE3E8}"/>
              </a:ext>
            </a:extLst>
          </p:cNvPr>
          <p:cNvSpPr txBox="1"/>
          <p:nvPr/>
        </p:nvSpPr>
        <p:spPr>
          <a:xfrm>
            <a:off x="6178395" y="4171971"/>
            <a:ext cx="127868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i="1">
                <a:solidFill>
                  <a:srgbClr val="0000FF"/>
                </a:solidFill>
              </a:rPr>
              <a:t>Emergent</a:t>
            </a:r>
            <a:br>
              <a:rPr lang="en-US" sz="1400">
                <a:solidFill>
                  <a:srgbClr val="0000FF"/>
                </a:solidFill>
              </a:rPr>
            </a:br>
            <a:r>
              <a:rPr lang="en-US" sz="1400">
                <a:solidFill>
                  <a:srgbClr val="0000FF"/>
                </a:solidFill>
              </a:rPr>
              <a:t>Logic Leakage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687A6FD-2674-4149-407B-294C6FF2AB2E}"/>
              </a:ext>
            </a:extLst>
          </p:cNvPr>
          <p:cNvCxnSpPr>
            <a:cxnSpLocks/>
          </p:cNvCxnSpPr>
          <p:nvPr/>
        </p:nvCxnSpPr>
        <p:spPr>
          <a:xfrm>
            <a:off x="5936099" y="4434780"/>
            <a:ext cx="222915" cy="0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43">
            <a:extLst>
              <a:ext uri="{FF2B5EF4-FFF2-40B4-BE49-F238E27FC236}">
                <a16:creationId xmlns:a16="http://schemas.microsoft.com/office/drawing/2014/main" id="{5020B1CB-0935-7FA6-9DF3-054F6F61FCF3}"/>
              </a:ext>
            </a:extLst>
          </p:cNvPr>
          <p:cNvSpPr txBox="1"/>
          <p:nvPr/>
        </p:nvSpPr>
        <p:spPr>
          <a:xfrm>
            <a:off x="6381834" y="5650985"/>
            <a:ext cx="1582484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</a:rPr>
              <a:t>Measurement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ADCBEDA-F217-42EC-F33D-ABC1ACD43C86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5938904" y="5820262"/>
            <a:ext cx="442930" cy="1650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74">
            <a:extLst>
              <a:ext uri="{FF2B5EF4-FFF2-40B4-BE49-F238E27FC236}">
                <a16:creationId xmlns:a16="http://schemas.microsoft.com/office/drawing/2014/main" id="{034E74C7-64D0-5243-EEE4-7FCCFC9C04BD}"/>
              </a:ext>
            </a:extLst>
          </p:cNvPr>
          <p:cNvSpPr txBox="1"/>
          <p:nvPr/>
        </p:nvSpPr>
        <p:spPr>
          <a:xfrm>
            <a:off x="4090329" y="3438736"/>
            <a:ext cx="11771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/>
              <a:t>Logic</a:t>
            </a:r>
          </a:p>
          <a:p>
            <a:pPr algn="r"/>
            <a:r>
              <a:rPr lang="en-US" sz="1600"/>
              <a:t>Synthesis</a:t>
            </a:r>
          </a:p>
        </p:txBody>
      </p:sp>
      <p:sp>
        <p:nvSpPr>
          <p:cNvPr id="31" name="TextBox 88">
            <a:extLst>
              <a:ext uri="{FF2B5EF4-FFF2-40B4-BE49-F238E27FC236}">
                <a16:creationId xmlns:a16="http://schemas.microsoft.com/office/drawing/2014/main" id="{F3664992-F57F-1482-7E11-3BA9BAAE9E1A}"/>
              </a:ext>
            </a:extLst>
          </p:cNvPr>
          <p:cNvSpPr txBox="1"/>
          <p:nvPr/>
        </p:nvSpPr>
        <p:spPr>
          <a:xfrm>
            <a:off x="4185407" y="4681800"/>
            <a:ext cx="105631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/>
              <a:t>Backend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96B2ED63-5F15-49DF-98A0-15108EF138D6}"/>
              </a:ext>
            </a:extLst>
          </p:cNvPr>
          <p:cNvCxnSpPr>
            <a:stCxn id="31" idx="1"/>
            <a:endCxn id="14" idx="1"/>
          </p:cNvCxnSpPr>
          <p:nvPr/>
        </p:nvCxnSpPr>
        <p:spPr>
          <a:xfrm rot="10800000" flipH="1">
            <a:off x="4185406" y="4282139"/>
            <a:ext cx="407775" cy="568938"/>
          </a:xfrm>
          <a:prstGeom prst="bentConnector3">
            <a:avLst>
              <a:gd name="adj1" fmla="val -56060"/>
            </a:avLst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96">
            <a:extLst>
              <a:ext uri="{FF2B5EF4-FFF2-40B4-BE49-F238E27FC236}">
                <a16:creationId xmlns:a16="http://schemas.microsoft.com/office/drawing/2014/main" id="{8BA6046F-D9CB-1F05-92DC-8B5D72CC53F6}"/>
              </a:ext>
            </a:extLst>
          </p:cNvPr>
          <p:cNvSpPr txBox="1"/>
          <p:nvPr/>
        </p:nvSpPr>
        <p:spPr>
          <a:xfrm>
            <a:off x="3426921" y="4005822"/>
            <a:ext cx="1149097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/>
              <a:t>Parasitics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50B4DC44-0B2E-E756-A1F1-6244311557A5}"/>
              </a:ext>
            </a:extLst>
          </p:cNvPr>
          <p:cNvSpPr/>
          <p:nvPr/>
        </p:nvSpPr>
        <p:spPr>
          <a:xfrm>
            <a:off x="3328945" y="2125594"/>
            <a:ext cx="194866" cy="3124452"/>
          </a:xfrm>
          <a:prstGeom prst="leftBrac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TextBox 122">
            <a:extLst>
              <a:ext uri="{FF2B5EF4-FFF2-40B4-BE49-F238E27FC236}">
                <a16:creationId xmlns:a16="http://schemas.microsoft.com/office/drawing/2014/main" id="{C37B5212-D3B5-5EA8-FA86-61B6968E2383}"/>
              </a:ext>
            </a:extLst>
          </p:cNvPr>
          <p:cNvSpPr txBox="1"/>
          <p:nvPr/>
        </p:nvSpPr>
        <p:spPr>
          <a:xfrm rot="16200000">
            <a:off x="2187699" y="3579711"/>
            <a:ext cx="1984454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Hierarchical PSLA</a:t>
            </a:r>
          </a:p>
        </p:txBody>
      </p:sp>
      <p:sp>
        <p:nvSpPr>
          <p:cNvPr id="36" name="TextBox 123">
            <a:extLst>
              <a:ext uri="{FF2B5EF4-FFF2-40B4-BE49-F238E27FC236}">
                <a16:creationId xmlns:a16="http://schemas.microsoft.com/office/drawing/2014/main" id="{5DF77716-D802-03A7-7E03-B37FB7D701FE}"/>
              </a:ext>
            </a:extLst>
          </p:cNvPr>
          <p:cNvSpPr txBox="1"/>
          <p:nvPr/>
        </p:nvSpPr>
        <p:spPr>
          <a:xfrm rot="16200000">
            <a:off x="2638114" y="5537040"/>
            <a:ext cx="134261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</a:rPr>
              <a:t>Post-silicon</a:t>
            </a:r>
            <a:br>
              <a:rPr lang="en-US" sz="1600">
                <a:solidFill>
                  <a:srgbClr val="FF0000"/>
                </a:solidFill>
              </a:rPr>
            </a:br>
            <a:r>
              <a:rPr lang="en-US" sz="1600">
                <a:solidFill>
                  <a:srgbClr val="FF0000"/>
                </a:solidFill>
              </a:rPr>
              <a:t>SLA</a:t>
            </a:r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BDAE7F2B-11A4-9104-2B5F-B1A60064D84C}"/>
              </a:ext>
            </a:extLst>
          </p:cNvPr>
          <p:cNvSpPr txBox="1"/>
          <p:nvPr/>
        </p:nvSpPr>
        <p:spPr>
          <a:xfrm>
            <a:off x="8127704" y="4050670"/>
            <a:ext cx="109036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rgbClr val="0000FF"/>
                </a:solidFill>
              </a:rPr>
              <a:t>Gate</a:t>
            </a:r>
            <a:br>
              <a:rPr lang="en-US" sz="1400">
                <a:solidFill>
                  <a:srgbClr val="0000FF"/>
                </a:solidFill>
              </a:rPr>
            </a:br>
            <a:r>
              <a:rPr lang="en-US" sz="1400">
                <a:solidFill>
                  <a:srgbClr val="0000FF"/>
                </a:solidFill>
              </a:rPr>
              <a:t>Root Cause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3ADDAE1-7D9C-A615-55D0-6588E3B92334}"/>
              </a:ext>
            </a:extLst>
          </p:cNvPr>
          <p:cNvCxnSpPr>
            <a:cxnSpLocks/>
          </p:cNvCxnSpPr>
          <p:nvPr/>
        </p:nvCxnSpPr>
        <p:spPr>
          <a:xfrm>
            <a:off x="7394203" y="4402850"/>
            <a:ext cx="299561" cy="0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0809167-612D-DD6B-C9CC-1B8F7AC35D74}"/>
              </a:ext>
            </a:extLst>
          </p:cNvPr>
          <p:cNvCxnSpPr>
            <a:cxnSpLocks/>
          </p:cNvCxnSpPr>
          <p:nvPr/>
        </p:nvCxnSpPr>
        <p:spPr>
          <a:xfrm>
            <a:off x="7394203" y="3317176"/>
            <a:ext cx="299561" cy="0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24">
            <a:extLst>
              <a:ext uri="{FF2B5EF4-FFF2-40B4-BE49-F238E27FC236}">
                <a16:creationId xmlns:a16="http://schemas.microsoft.com/office/drawing/2014/main" id="{F8EF543B-4407-167E-CFD6-CB4719A1638C}"/>
              </a:ext>
            </a:extLst>
          </p:cNvPr>
          <p:cNvSpPr txBox="1"/>
          <p:nvPr/>
        </p:nvSpPr>
        <p:spPr>
          <a:xfrm>
            <a:off x="8157424" y="2952106"/>
            <a:ext cx="109036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sz="1400">
                <a:solidFill>
                  <a:srgbClr val="0000FF"/>
                </a:solidFill>
              </a:rPr>
              <a:t>Arch</a:t>
            </a:r>
            <a:br>
              <a:rPr lang="en-US" sz="1400">
                <a:solidFill>
                  <a:srgbClr val="0000FF"/>
                </a:solidFill>
              </a:rPr>
            </a:br>
            <a:r>
              <a:rPr lang="en-US" sz="1400">
                <a:solidFill>
                  <a:srgbClr val="0000FF"/>
                </a:solidFill>
              </a:rPr>
              <a:t>Root Cause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840CB4F-DAF6-231D-79BB-B4211B4EB863}"/>
              </a:ext>
            </a:extLst>
          </p:cNvPr>
          <p:cNvCxnSpPr>
            <a:cxnSpLocks/>
          </p:cNvCxnSpPr>
          <p:nvPr/>
        </p:nvCxnSpPr>
        <p:spPr>
          <a:xfrm>
            <a:off x="7394203" y="2449752"/>
            <a:ext cx="299561" cy="0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27">
            <a:extLst>
              <a:ext uri="{FF2B5EF4-FFF2-40B4-BE49-F238E27FC236}">
                <a16:creationId xmlns:a16="http://schemas.microsoft.com/office/drawing/2014/main" id="{A48462CC-8435-6A4E-7B9C-8D56A482AF2B}"/>
              </a:ext>
            </a:extLst>
          </p:cNvPr>
          <p:cNvSpPr txBox="1"/>
          <p:nvPr/>
        </p:nvSpPr>
        <p:spPr>
          <a:xfrm>
            <a:off x="8148625" y="2152031"/>
            <a:ext cx="109036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rgbClr val="0000FF"/>
                </a:solidFill>
              </a:rPr>
              <a:t>Arch</a:t>
            </a:r>
            <a:br>
              <a:rPr lang="en-US" sz="1400">
                <a:solidFill>
                  <a:srgbClr val="0000FF"/>
                </a:solidFill>
              </a:rPr>
            </a:br>
            <a:r>
              <a:rPr lang="en-US" sz="1400">
                <a:solidFill>
                  <a:srgbClr val="0000FF"/>
                </a:solidFill>
              </a:rPr>
              <a:t>Root Cause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8858059-16BC-E4EC-0F3F-1DF8B379CD4E}"/>
              </a:ext>
            </a:extLst>
          </p:cNvPr>
          <p:cNvCxnSpPr/>
          <p:nvPr/>
        </p:nvCxnSpPr>
        <p:spPr>
          <a:xfrm flipV="1">
            <a:off x="7501182" y="4128250"/>
            <a:ext cx="0" cy="2746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532459F-1308-87E3-4B3C-7DE1190C493C}"/>
              </a:ext>
            </a:extLst>
          </p:cNvPr>
          <p:cNvCxnSpPr>
            <a:cxnSpLocks/>
          </p:cNvCxnSpPr>
          <p:nvPr/>
        </p:nvCxnSpPr>
        <p:spPr>
          <a:xfrm flipH="1">
            <a:off x="5954854" y="4128250"/>
            <a:ext cx="1550718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34">
            <a:extLst>
              <a:ext uri="{FF2B5EF4-FFF2-40B4-BE49-F238E27FC236}">
                <a16:creationId xmlns:a16="http://schemas.microsoft.com/office/drawing/2014/main" id="{A0554898-EBD8-937B-0C2A-7F1CBE390DAB}"/>
              </a:ext>
            </a:extLst>
          </p:cNvPr>
          <p:cNvSpPr txBox="1"/>
          <p:nvPr/>
        </p:nvSpPr>
        <p:spPr>
          <a:xfrm>
            <a:off x="6555422" y="3976213"/>
            <a:ext cx="484874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rgbClr val="0000FF"/>
                </a:solidFill>
              </a:rPr>
              <a:t>FIX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3A4F64E-B7F5-602C-6B94-F4230291A830}"/>
              </a:ext>
            </a:extLst>
          </p:cNvPr>
          <p:cNvCxnSpPr/>
          <p:nvPr/>
        </p:nvCxnSpPr>
        <p:spPr>
          <a:xfrm flipV="1">
            <a:off x="7501041" y="3042576"/>
            <a:ext cx="0" cy="2746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48ACAE4-7F0D-0873-482E-15CB1F1A4AA1}"/>
              </a:ext>
            </a:extLst>
          </p:cNvPr>
          <p:cNvCxnSpPr>
            <a:cxnSpLocks/>
          </p:cNvCxnSpPr>
          <p:nvPr/>
        </p:nvCxnSpPr>
        <p:spPr>
          <a:xfrm flipH="1">
            <a:off x="5954713" y="3042576"/>
            <a:ext cx="1550718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39">
            <a:extLst>
              <a:ext uri="{FF2B5EF4-FFF2-40B4-BE49-F238E27FC236}">
                <a16:creationId xmlns:a16="http://schemas.microsoft.com/office/drawing/2014/main" id="{7C23B24F-445F-90EE-F7D6-E5263EC03EA4}"/>
              </a:ext>
            </a:extLst>
          </p:cNvPr>
          <p:cNvSpPr txBox="1"/>
          <p:nvPr/>
        </p:nvSpPr>
        <p:spPr>
          <a:xfrm>
            <a:off x="6555421" y="2890539"/>
            <a:ext cx="484733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rgbClr val="0000FF"/>
                </a:solidFill>
              </a:rPr>
              <a:t>FIX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DD55C8F-6A2D-6A88-FC34-537F5726FC14}"/>
              </a:ext>
            </a:extLst>
          </p:cNvPr>
          <p:cNvCxnSpPr/>
          <p:nvPr/>
        </p:nvCxnSpPr>
        <p:spPr>
          <a:xfrm flipV="1">
            <a:off x="7501041" y="2181028"/>
            <a:ext cx="0" cy="2746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64BAA8D-268F-6387-A236-A3708B517FC5}"/>
              </a:ext>
            </a:extLst>
          </p:cNvPr>
          <p:cNvCxnSpPr>
            <a:cxnSpLocks/>
          </p:cNvCxnSpPr>
          <p:nvPr/>
        </p:nvCxnSpPr>
        <p:spPr>
          <a:xfrm flipH="1">
            <a:off x="5954713" y="2181028"/>
            <a:ext cx="1550718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46">
            <a:extLst>
              <a:ext uri="{FF2B5EF4-FFF2-40B4-BE49-F238E27FC236}">
                <a16:creationId xmlns:a16="http://schemas.microsoft.com/office/drawing/2014/main" id="{CC7F7A96-B7A5-A041-AC43-45D18EF90F0B}"/>
              </a:ext>
            </a:extLst>
          </p:cNvPr>
          <p:cNvSpPr txBox="1"/>
          <p:nvPr/>
        </p:nvSpPr>
        <p:spPr>
          <a:xfrm>
            <a:off x="6555421" y="2028991"/>
            <a:ext cx="484734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rgbClr val="0000FF"/>
                </a:solidFill>
              </a:rPr>
              <a:t>FIX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109BB3E-5D8A-A12C-FAC0-CBCB7784F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697" y="5560903"/>
            <a:ext cx="539453" cy="5425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59640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D73B3-DC7F-B753-A2E0-91E40637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Matching the PSLA outcomes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13D83-947A-B293-B73E-96851FCF4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038B6-5457-EE20-CB37-22AC985A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2704CE-2A34-69D5-644E-944B5B502841}"/>
              </a:ext>
            </a:extLst>
          </p:cNvPr>
          <p:cNvSpPr/>
          <p:nvPr/>
        </p:nvSpPr>
        <p:spPr bwMode="auto">
          <a:xfrm>
            <a:off x="897276" y="2410587"/>
            <a:ext cx="2104590" cy="800100"/>
          </a:xfrm>
          <a:prstGeom prst="roundRect">
            <a:avLst/>
          </a:prstGeom>
          <a:noFill/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87DE82-AA48-ED8A-6B8F-480427E62FC2}"/>
              </a:ext>
            </a:extLst>
          </p:cNvPr>
          <p:cNvSpPr/>
          <p:nvPr/>
        </p:nvSpPr>
        <p:spPr bwMode="auto">
          <a:xfrm>
            <a:off x="897272" y="4299468"/>
            <a:ext cx="2104591" cy="800100"/>
          </a:xfrm>
          <a:prstGeom prst="roundRect">
            <a:avLst/>
          </a:prstGeom>
          <a:noFill/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61DFB7-F5AF-CB03-47D3-772C18656003}"/>
              </a:ext>
            </a:extLst>
          </p:cNvPr>
          <p:cNvSpPr txBox="1"/>
          <p:nvPr/>
        </p:nvSpPr>
        <p:spPr>
          <a:xfrm>
            <a:off x="1528521" y="2399360"/>
            <a:ext cx="914400" cy="6034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High-Level Model</a:t>
            </a:r>
            <a:b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(e.g. instruction-</a:t>
            </a:r>
            <a:b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accurate)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7B5A8-FA2F-2B6D-EA04-DDB971E0BB8D}"/>
              </a:ext>
            </a:extLst>
          </p:cNvPr>
          <p:cNvSpPr txBox="1"/>
          <p:nvPr/>
        </p:nvSpPr>
        <p:spPr>
          <a:xfrm>
            <a:off x="1608040" y="4266329"/>
            <a:ext cx="914400" cy="6034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Low-Level Model</a:t>
            </a:r>
            <a:b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(e.g. cycle-</a:t>
            </a:r>
            <a:b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accurate)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2A417D-993D-4CF9-5E09-622F2F8A8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501" y="1434750"/>
            <a:ext cx="653478" cy="67104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6A852A-C432-503F-3814-046AF69A8AE7}"/>
              </a:ext>
            </a:extLst>
          </p:cNvPr>
          <p:cNvCxnSpPr>
            <a:cxnSpLocks/>
          </p:cNvCxnSpPr>
          <p:nvPr/>
        </p:nvCxnSpPr>
        <p:spPr>
          <a:xfrm>
            <a:off x="1940107" y="1948238"/>
            <a:ext cx="0" cy="462349"/>
          </a:xfrm>
          <a:prstGeom prst="straightConnector1">
            <a:avLst/>
          </a:prstGeom>
          <a:ln w="28575">
            <a:solidFill>
              <a:srgbClr val="0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CADA56D-9F50-377A-C66F-B48EC62A2660}"/>
              </a:ext>
            </a:extLst>
          </p:cNvPr>
          <p:cNvSpPr/>
          <p:nvPr/>
        </p:nvSpPr>
        <p:spPr bwMode="auto">
          <a:xfrm>
            <a:off x="3324553" y="2410586"/>
            <a:ext cx="1003296" cy="800100"/>
          </a:xfrm>
          <a:prstGeom prst="roundRect">
            <a:avLst/>
          </a:prstGeom>
          <a:noFill/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094D92-05E7-163A-15BB-FE66894AC69C}"/>
              </a:ext>
            </a:extLst>
          </p:cNvPr>
          <p:cNvSpPr txBox="1"/>
          <p:nvPr/>
        </p:nvSpPr>
        <p:spPr>
          <a:xfrm>
            <a:off x="3369001" y="2471684"/>
            <a:ext cx="914400" cy="6034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Leakage</a:t>
            </a:r>
            <a:b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B410C70-3A56-1138-3DA5-E3963CCC8D98}"/>
              </a:ext>
            </a:extLst>
          </p:cNvPr>
          <p:cNvSpPr/>
          <p:nvPr/>
        </p:nvSpPr>
        <p:spPr bwMode="auto">
          <a:xfrm>
            <a:off x="3324553" y="4299468"/>
            <a:ext cx="1003296" cy="800100"/>
          </a:xfrm>
          <a:prstGeom prst="roundRect">
            <a:avLst/>
          </a:prstGeom>
          <a:noFill/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2F163E-1D16-85E4-D0DA-D9972E56B9D3}"/>
              </a:ext>
            </a:extLst>
          </p:cNvPr>
          <p:cNvSpPr txBox="1"/>
          <p:nvPr/>
        </p:nvSpPr>
        <p:spPr>
          <a:xfrm>
            <a:off x="3369001" y="4345225"/>
            <a:ext cx="914400" cy="6034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Leakage</a:t>
            </a:r>
            <a:b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8BCE484-CE3F-A3DE-D04B-BC8FCA25267C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>
            <a:off x="3001863" y="4699518"/>
            <a:ext cx="322690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A760893-7998-4766-E166-1C555B0E3809}"/>
              </a:ext>
            </a:extLst>
          </p:cNvPr>
          <p:cNvSpPr txBox="1"/>
          <p:nvPr/>
        </p:nvSpPr>
        <p:spPr>
          <a:xfrm>
            <a:off x="4764029" y="2589805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39A9E9-8C0F-147A-8465-10E2FD659452}"/>
              </a:ext>
            </a:extLst>
          </p:cNvPr>
          <p:cNvSpPr txBox="1"/>
          <p:nvPr/>
        </p:nvSpPr>
        <p:spPr>
          <a:xfrm>
            <a:off x="4764029" y="4454938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E09121C-87BE-CD3A-51E8-F2E68DAD96E7}"/>
              </a:ext>
            </a:extLst>
          </p:cNvPr>
          <p:cNvSpPr/>
          <p:nvPr/>
        </p:nvSpPr>
        <p:spPr bwMode="auto">
          <a:xfrm>
            <a:off x="1710637" y="3535759"/>
            <a:ext cx="484632" cy="491895"/>
          </a:xfrm>
          <a:prstGeom prst="downArrow">
            <a:avLst/>
          </a:prstGeom>
          <a:noFill/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A0FB20-8974-08CC-99FA-3231A79C77BA}"/>
              </a:ext>
            </a:extLst>
          </p:cNvPr>
          <p:cNvSpPr txBox="1"/>
          <p:nvPr/>
        </p:nvSpPr>
        <p:spPr>
          <a:xfrm>
            <a:off x="2505402" y="3443394"/>
            <a:ext cx="914400" cy="6034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  <a:b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Refinement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5A6682-D6F7-97AA-7C04-D2A6060F4F29}"/>
              </a:ext>
            </a:extLst>
          </p:cNvPr>
          <p:cNvSpPr txBox="1"/>
          <p:nvPr/>
        </p:nvSpPr>
        <p:spPr>
          <a:xfrm>
            <a:off x="4704707" y="1640619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Undecided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F0855B7-A1AC-674F-7A7E-90175CB7F7C9}"/>
              </a:ext>
            </a:extLst>
          </p:cNvPr>
          <p:cNvCxnSpPr>
            <a:cxnSpLocks/>
          </p:cNvCxnSpPr>
          <p:nvPr/>
        </p:nvCxnSpPr>
        <p:spPr>
          <a:xfrm>
            <a:off x="3001864" y="2836851"/>
            <a:ext cx="322689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0D2E86B-3068-3F39-8122-C27B8D7760F6}"/>
              </a:ext>
            </a:extLst>
          </p:cNvPr>
          <p:cNvSpPr txBox="1"/>
          <p:nvPr/>
        </p:nvSpPr>
        <p:spPr>
          <a:xfrm>
            <a:off x="6698939" y="2607200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8EDFA0-0876-0DC0-B2E7-E2190A7E395D}"/>
              </a:ext>
            </a:extLst>
          </p:cNvPr>
          <p:cNvSpPr txBox="1"/>
          <p:nvPr/>
        </p:nvSpPr>
        <p:spPr>
          <a:xfrm>
            <a:off x="6698939" y="4472333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26FB3E-B0F4-274D-46EB-E90186702FD9}"/>
              </a:ext>
            </a:extLst>
          </p:cNvPr>
          <p:cNvSpPr txBox="1"/>
          <p:nvPr/>
        </p:nvSpPr>
        <p:spPr>
          <a:xfrm>
            <a:off x="6749650" y="1470788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b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964578-CE67-9730-7074-62630E39DCCE}"/>
              </a:ext>
            </a:extLst>
          </p:cNvPr>
          <p:cNvSpPr txBox="1"/>
          <p:nvPr/>
        </p:nvSpPr>
        <p:spPr>
          <a:xfrm>
            <a:off x="8611822" y="2611394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AAE049-B48B-A1E3-2675-644146830481}"/>
              </a:ext>
            </a:extLst>
          </p:cNvPr>
          <p:cNvSpPr txBox="1"/>
          <p:nvPr/>
        </p:nvSpPr>
        <p:spPr>
          <a:xfrm>
            <a:off x="8611822" y="4476527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3F0C06-9BCD-8DDE-FFDA-8384B0D76E65}"/>
              </a:ext>
            </a:extLst>
          </p:cNvPr>
          <p:cNvSpPr txBox="1"/>
          <p:nvPr/>
        </p:nvSpPr>
        <p:spPr>
          <a:xfrm>
            <a:off x="8662533" y="1440093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b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5D0ACE-A2FD-327A-6313-AA210F87AC7C}"/>
              </a:ext>
            </a:extLst>
          </p:cNvPr>
          <p:cNvSpPr txBox="1"/>
          <p:nvPr/>
        </p:nvSpPr>
        <p:spPr>
          <a:xfrm>
            <a:off x="10531976" y="1567619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Leaky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A06FC0-9D36-2662-57C0-33902BD9C170}"/>
              </a:ext>
            </a:extLst>
          </p:cNvPr>
          <p:cNvSpPr txBox="1"/>
          <p:nvPr/>
        </p:nvSpPr>
        <p:spPr>
          <a:xfrm>
            <a:off x="10495457" y="2611394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859428-B37A-D51D-797A-50BC4E6A5BC4}"/>
              </a:ext>
            </a:extLst>
          </p:cNvPr>
          <p:cNvSpPr txBox="1"/>
          <p:nvPr/>
        </p:nvSpPr>
        <p:spPr>
          <a:xfrm>
            <a:off x="10495457" y="4476527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A80E8-D3B5-9AD3-D4C5-70FD1E590EF1}"/>
              </a:ext>
            </a:extLst>
          </p:cNvPr>
          <p:cNvSpPr txBox="1"/>
          <p:nvPr/>
        </p:nvSpPr>
        <p:spPr>
          <a:xfrm>
            <a:off x="10222318" y="5270242"/>
            <a:ext cx="914400" cy="6660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>
                <a:solidFill>
                  <a:srgbClr val="00B050"/>
                </a:solidFill>
              </a:rPr>
              <a:t>Progressive</a:t>
            </a:r>
            <a:br>
              <a:rPr lang="en-US" sz="2000" b="1">
                <a:solidFill>
                  <a:srgbClr val="00B050"/>
                </a:solidFill>
              </a:rPr>
            </a:br>
            <a:r>
              <a:rPr lang="en-US" sz="2000" b="1">
                <a:solidFill>
                  <a:srgbClr val="00B050"/>
                </a:solidFill>
              </a:rPr>
              <a:t>Leakage</a:t>
            </a:r>
          </a:p>
        </p:txBody>
      </p:sp>
    </p:spTree>
    <p:extLst>
      <p:ext uri="{BB962C8B-B14F-4D97-AF65-F5344CB8AC3E}">
        <p14:creationId xmlns:p14="http://schemas.microsoft.com/office/powerpoint/2010/main" val="354358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DECD3-CF12-AB7C-473E-B284CD147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3238-F3E0-E618-0795-B3F74B69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Matching the PSLA outcomes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1EA7B-5199-674A-1511-71E67795C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B44B0A-D440-381D-1AAF-06FD7125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CEDC71-3020-42FC-D42A-1D80D818EAFA}"/>
              </a:ext>
            </a:extLst>
          </p:cNvPr>
          <p:cNvSpPr/>
          <p:nvPr/>
        </p:nvSpPr>
        <p:spPr bwMode="auto">
          <a:xfrm>
            <a:off x="897276" y="2410587"/>
            <a:ext cx="2104590" cy="800100"/>
          </a:xfrm>
          <a:prstGeom prst="roundRect">
            <a:avLst/>
          </a:prstGeom>
          <a:noFill/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5F54E3-6165-5C35-776C-3F55DCAE452C}"/>
              </a:ext>
            </a:extLst>
          </p:cNvPr>
          <p:cNvSpPr/>
          <p:nvPr/>
        </p:nvSpPr>
        <p:spPr bwMode="auto">
          <a:xfrm>
            <a:off x="897272" y="4299468"/>
            <a:ext cx="2104591" cy="800100"/>
          </a:xfrm>
          <a:prstGeom prst="roundRect">
            <a:avLst/>
          </a:prstGeom>
          <a:noFill/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89DBC-2919-4DA4-679A-926C0FFA8393}"/>
              </a:ext>
            </a:extLst>
          </p:cNvPr>
          <p:cNvSpPr txBox="1"/>
          <p:nvPr/>
        </p:nvSpPr>
        <p:spPr>
          <a:xfrm>
            <a:off x="1528521" y="2399360"/>
            <a:ext cx="914400" cy="6034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High-Level Model</a:t>
            </a:r>
            <a:b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(e.g. instruction-</a:t>
            </a:r>
            <a:b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accurate)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DC283E-6F01-BB85-714C-3A33C9325049}"/>
              </a:ext>
            </a:extLst>
          </p:cNvPr>
          <p:cNvSpPr txBox="1"/>
          <p:nvPr/>
        </p:nvSpPr>
        <p:spPr>
          <a:xfrm>
            <a:off x="1608040" y="4266329"/>
            <a:ext cx="914400" cy="6034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Low-Level Model</a:t>
            </a:r>
            <a:b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(e.g. cycle-</a:t>
            </a:r>
            <a:b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accurate)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54196F-C3FA-55C1-7252-B2D256CD0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501" y="1434750"/>
            <a:ext cx="653478" cy="67104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4D6652-6F88-9E4F-344E-AAE82ABBD30E}"/>
              </a:ext>
            </a:extLst>
          </p:cNvPr>
          <p:cNvCxnSpPr>
            <a:cxnSpLocks/>
          </p:cNvCxnSpPr>
          <p:nvPr/>
        </p:nvCxnSpPr>
        <p:spPr>
          <a:xfrm>
            <a:off x="1940107" y="1948238"/>
            <a:ext cx="0" cy="462349"/>
          </a:xfrm>
          <a:prstGeom prst="straightConnector1">
            <a:avLst/>
          </a:prstGeom>
          <a:ln w="28575">
            <a:solidFill>
              <a:srgbClr val="0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D409BC-1AE4-ACF4-5A8B-C88B4FDA5EB7}"/>
              </a:ext>
            </a:extLst>
          </p:cNvPr>
          <p:cNvSpPr/>
          <p:nvPr/>
        </p:nvSpPr>
        <p:spPr bwMode="auto">
          <a:xfrm>
            <a:off x="3324553" y="2410586"/>
            <a:ext cx="1003296" cy="800100"/>
          </a:xfrm>
          <a:prstGeom prst="roundRect">
            <a:avLst/>
          </a:prstGeom>
          <a:noFill/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3922E1-57BF-347C-7F79-FDE5D589AC97}"/>
              </a:ext>
            </a:extLst>
          </p:cNvPr>
          <p:cNvSpPr txBox="1"/>
          <p:nvPr/>
        </p:nvSpPr>
        <p:spPr>
          <a:xfrm>
            <a:off x="3369001" y="2471684"/>
            <a:ext cx="914400" cy="6034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Leakage</a:t>
            </a:r>
            <a:b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C9D1514-9D78-EF0C-E318-64C8E414B3EB}"/>
              </a:ext>
            </a:extLst>
          </p:cNvPr>
          <p:cNvSpPr/>
          <p:nvPr/>
        </p:nvSpPr>
        <p:spPr bwMode="auto">
          <a:xfrm>
            <a:off x="3324553" y="4299468"/>
            <a:ext cx="1003296" cy="800100"/>
          </a:xfrm>
          <a:prstGeom prst="roundRect">
            <a:avLst/>
          </a:prstGeom>
          <a:noFill/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98904D-8129-BD0D-9025-3FB6EE1FB2A3}"/>
              </a:ext>
            </a:extLst>
          </p:cNvPr>
          <p:cNvSpPr txBox="1"/>
          <p:nvPr/>
        </p:nvSpPr>
        <p:spPr>
          <a:xfrm>
            <a:off x="3369001" y="4345225"/>
            <a:ext cx="914400" cy="6034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Leakage</a:t>
            </a:r>
            <a:b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A266C90-99C9-7165-14CB-5256748A2BA6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>
            <a:off x="3001863" y="4699518"/>
            <a:ext cx="322690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742C86E-BC3C-745D-E9AE-EA2F1D3B8B88}"/>
              </a:ext>
            </a:extLst>
          </p:cNvPr>
          <p:cNvSpPr txBox="1"/>
          <p:nvPr/>
        </p:nvSpPr>
        <p:spPr>
          <a:xfrm>
            <a:off x="4764029" y="2589805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94DECB-FD21-99FE-2162-B8BBC0136CB4}"/>
              </a:ext>
            </a:extLst>
          </p:cNvPr>
          <p:cNvSpPr txBox="1"/>
          <p:nvPr/>
        </p:nvSpPr>
        <p:spPr>
          <a:xfrm>
            <a:off x="4764029" y="4454938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7E7E8B4-FB04-5E21-B67E-1647B43CE52B}"/>
              </a:ext>
            </a:extLst>
          </p:cNvPr>
          <p:cNvSpPr/>
          <p:nvPr/>
        </p:nvSpPr>
        <p:spPr bwMode="auto">
          <a:xfrm>
            <a:off x="1710637" y="3535759"/>
            <a:ext cx="484632" cy="491895"/>
          </a:xfrm>
          <a:prstGeom prst="downArrow">
            <a:avLst/>
          </a:prstGeom>
          <a:noFill/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D12C12-8A40-E85A-0EA6-0F25068814BC}"/>
              </a:ext>
            </a:extLst>
          </p:cNvPr>
          <p:cNvSpPr txBox="1"/>
          <p:nvPr/>
        </p:nvSpPr>
        <p:spPr>
          <a:xfrm>
            <a:off x="2505402" y="3443394"/>
            <a:ext cx="914400" cy="6034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  <a:b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Refinement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A82B15-2CF5-E364-89BC-6FDB72A15282}"/>
              </a:ext>
            </a:extLst>
          </p:cNvPr>
          <p:cNvSpPr txBox="1"/>
          <p:nvPr/>
        </p:nvSpPr>
        <p:spPr>
          <a:xfrm>
            <a:off x="4704707" y="1640619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Undecided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8A00E5B-E7A5-55B4-99BF-AB071E4AAD38}"/>
              </a:ext>
            </a:extLst>
          </p:cNvPr>
          <p:cNvCxnSpPr>
            <a:cxnSpLocks/>
          </p:cNvCxnSpPr>
          <p:nvPr/>
        </p:nvCxnSpPr>
        <p:spPr>
          <a:xfrm>
            <a:off x="3001864" y="2836851"/>
            <a:ext cx="322689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065264-1264-7588-2B1C-33A737CDB978}"/>
              </a:ext>
            </a:extLst>
          </p:cNvPr>
          <p:cNvSpPr txBox="1"/>
          <p:nvPr/>
        </p:nvSpPr>
        <p:spPr>
          <a:xfrm>
            <a:off x="6698939" y="2607200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792E23-F918-4282-9E48-C0DCC9A515C2}"/>
              </a:ext>
            </a:extLst>
          </p:cNvPr>
          <p:cNvSpPr txBox="1"/>
          <p:nvPr/>
        </p:nvSpPr>
        <p:spPr>
          <a:xfrm>
            <a:off x="6698939" y="4472333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6CF169-64C2-31C4-2BCA-6DDE29CA05F0}"/>
              </a:ext>
            </a:extLst>
          </p:cNvPr>
          <p:cNvSpPr txBox="1"/>
          <p:nvPr/>
        </p:nvSpPr>
        <p:spPr>
          <a:xfrm>
            <a:off x="6749650" y="1470788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b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C622F7-F236-06FF-1914-EE3165F31467}"/>
              </a:ext>
            </a:extLst>
          </p:cNvPr>
          <p:cNvSpPr txBox="1"/>
          <p:nvPr/>
        </p:nvSpPr>
        <p:spPr>
          <a:xfrm>
            <a:off x="8611822" y="2611394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920C60-0AEC-B74B-C727-F689D978DDF0}"/>
              </a:ext>
            </a:extLst>
          </p:cNvPr>
          <p:cNvSpPr txBox="1"/>
          <p:nvPr/>
        </p:nvSpPr>
        <p:spPr>
          <a:xfrm>
            <a:off x="8611822" y="4476527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F782D1-2508-2E0A-F798-8465431608AF}"/>
              </a:ext>
            </a:extLst>
          </p:cNvPr>
          <p:cNvSpPr txBox="1"/>
          <p:nvPr/>
        </p:nvSpPr>
        <p:spPr>
          <a:xfrm>
            <a:off x="8662533" y="1440093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b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871348-B730-09A0-A173-70EFAE51A96F}"/>
              </a:ext>
            </a:extLst>
          </p:cNvPr>
          <p:cNvSpPr txBox="1"/>
          <p:nvPr/>
        </p:nvSpPr>
        <p:spPr>
          <a:xfrm>
            <a:off x="10531976" y="1567619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Leaky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12BC58-864B-AD7A-71C5-AA1BFB8716E5}"/>
              </a:ext>
            </a:extLst>
          </p:cNvPr>
          <p:cNvSpPr txBox="1"/>
          <p:nvPr/>
        </p:nvSpPr>
        <p:spPr>
          <a:xfrm>
            <a:off x="10495457" y="2611394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3758D2-4DEA-DE06-C254-E4542FE8D3EC}"/>
              </a:ext>
            </a:extLst>
          </p:cNvPr>
          <p:cNvSpPr txBox="1"/>
          <p:nvPr/>
        </p:nvSpPr>
        <p:spPr>
          <a:xfrm>
            <a:off x="10495457" y="4476527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698202-11DF-CE94-8F9D-511BFC2D2350}"/>
              </a:ext>
            </a:extLst>
          </p:cNvPr>
          <p:cNvSpPr txBox="1"/>
          <p:nvPr/>
        </p:nvSpPr>
        <p:spPr>
          <a:xfrm>
            <a:off x="10222318" y="5270242"/>
            <a:ext cx="914400" cy="6660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>
                <a:solidFill>
                  <a:srgbClr val="00B050"/>
                </a:solidFill>
              </a:rPr>
              <a:t>Progressive</a:t>
            </a:r>
            <a:br>
              <a:rPr lang="en-US" sz="2000" b="1">
                <a:solidFill>
                  <a:srgbClr val="00B050"/>
                </a:solidFill>
              </a:rPr>
            </a:br>
            <a:r>
              <a:rPr lang="en-US" sz="2000" b="1">
                <a:solidFill>
                  <a:srgbClr val="00B050"/>
                </a:solidFill>
              </a:rPr>
              <a:t>Leakage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46140E-AF24-C9F3-BFA0-8F319D511E40}"/>
              </a:ext>
            </a:extLst>
          </p:cNvPr>
          <p:cNvSpPr txBox="1"/>
          <p:nvPr/>
        </p:nvSpPr>
        <p:spPr>
          <a:xfrm>
            <a:off x="6425800" y="5270242"/>
            <a:ext cx="914400" cy="6660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>
                <a:solidFill>
                  <a:srgbClr val="00B050"/>
                </a:solidFill>
              </a:rPr>
              <a:t>Emerging</a:t>
            </a:r>
            <a:br>
              <a:rPr lang="en-US" sz="2000" b="1">
                <a:solidFill>
                  <a:srgbClr val="00B050"/>
                </a:solidFill>
              </a:rPr>
            </a:br>
            <a:r>
              <a:rPr lang="en-US" sz="2000" b="1">
                <a:solidFill>
                  <a:srgbClr val="00B050"/>
                </a:solidFill>
              </a:rPr>
              <a:t>Leakage</a:t>
            </a:r>
          </a:p>
        </p:txBody>
      </p:sp>
    </p:spTree>
    <p:extLst>
      <p:ext uri="{BB962C8B-B14F-4D97-AF65-F5344CB8AC3E}">
        <p14:creationId xmlns:p14="http://schemas.microsoft.com/office/powerpoint/2010/main" val="699541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24765-2756-4DD8-0DC5-127D6CBFB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67F15-BFC4-A19C-E07C-E5E59EF2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Matching the PSLA outcomes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170CA-CA68-606A-666F-EA8CF8A2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B4FC2-FBF2-A536-B61B-75856753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3010E1-0098-2233-74E0-6CF6D4DA46EA}"/>
              </a:ext>
            </a:extLst>
          </p:cNvPr>
          <p:cNvSpPr/>
          <p:nvPr/>
        </p:nvSpPr>
        <p:spPr bwMode="auto">
          <a:xfrm>
            <a:off x="897276" y="2410587"/>
            <a:ext cx="2104590" cy="800100"/>
          </a:xfrm>
          <a:prstGeom prst="roundRect">
            <a:avLst/>
          </a:prstGeom>
          <a:noFill/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378F1A-07AC-412E-A3BE-FF3034B2DFE9}"/>
              </a:ext>
            </a:extLst>
          </p:cNvPr>
          <p:cNvSpPr/>
          <p:nvPr/>
        </p:nvSpPr>
        <p:spPr bwMode="auto">
          <a:xfrm>
            <a:off x="897272" y="4299468"/>
            <a:ext cx="2104591" cy="800100"/>
          </a:xfrm>
          <a:prstGeom prst="roundRect">
            <a:avLst/>
          </a:prstGeom>
          <a:noFill/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E3565-23A0-7487-DFA6-7E5E914B4D39}"/>
              </a:ext>
            </a:extLst>
          </p:cNvPr>
          <p:cNvSpPr txBox="1"/>
          <p:nvPr/>
        </p:nvSpPr>
        <p:spPr>
          <a:xfrm>
            <a:off x="1528521" y="2399360"/>
            <a:ext cx="914400" cy="6034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High-Level Model</a:t>
            </a:r>
            <a:b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(e.g. instruction-</a:t>
            </a:r>
            <a:b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accurate)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51262-57CC-8026-C42E-39EA4ACF2CC8}"/>
              </a:ext>
            </a:extLst>
          </p:cNvPr>
          <p:cNvSpPr txBox="1"/>
          <p:nvPr/>
        </p:nvSpPr>
        <p:spPr>
          <a:xfrm>
            <a:off x="1608040" y="4266329"/>
            <a:ext cx="914400" cy="6034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Low-Level Model</a:t>
            </a:r>
            <a:b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(e.g. cycle-</a:t>
            </a:r>
            <a:b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accurate)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A3F86C-6C5D-4F25-BB76-C206F0558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501" y="1434750"/>
            <a:ext cx="653478" cy="67104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A774A1-6770-58F0-BBBA-3E4C90F44F49}"/>
              </a:ext>
            </a:extLst>
          </p:cNvPr>
          <p:cNvCxnSpPr>
            <a:cxnSpLocks/>
          </p:cNvCxnSpPr>
          <p:nvPr/>
        </p:nvCxnSpPr>
        <p:spPr>
          <a:xfrm>
            <a:off x="1940107" y="1948238"/>
            <a:ext cx="0" cy="462349"/>
          </a:xfrm>
          <a:prstGeom prst="straightConnector1">
            <a:avLst/>
          </a:prstGeom>
          <a:ln w="28575">
            <a:solidFill>
              <a:srgbClr val="0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A100D4-DECC-B91D-9610-308E590E902A}"/>
              </a:ext>
            </a:extLst>
          </p:cNvPr>
          <p:cNvSpPr/>
          <p:nvPr/>
        </p:nvSpPr>
        <p:spPr bwMode="auto">
          <a:xfrm>
            <a:off x="3324553" y="2410586"/>
            <a:ext cx="1003296" cy="800100"/>
          </a:xfrm>
          <a:prstGeom prst="roundRect">
            <a:avLst/>
          </a:prstGeom>
          <a:noFill/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BE023-7A95-0E16-107D-60A63FE9528F}"/>
              </a:ext>
            </a:extLst>
          </p:cNvPr>
          <p:cNvSpPr txBox="1"/>
          <p:nvPr/>
        </p:nvSpPr>
        <p:spPr>
          <a:xfrm>
            <a:off x="3369001" y="2471684"/>
            <a:ext cx="914400" cy="6034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Leakage</a:t>
            </a:r>
            <a:b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C2016D-A0D8-D21C-A249-1201F5BB6DB5}"/>
              </a:ext>
            </a:extLst>
          </p:cNvPr>
          <p:cNvSpPr/>
          <p:nvPr/>
        </p:nvSpPr>
        <p:spPr bwMode="auto">
          <a:xfrm>
            <a:off x="3324553" y="4299468"/>
            <a:ext cx="1003296" cy="800100"/>
          </a:xfrm>
          <a:prstGeom prst="roundRect">
            <a:avLst/>
          </a:prstGeom>
          <a:noFill/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58B9C7-BE92-BFB8-9528-62329CFF16BA}"/>
              </a:ext>
            </a:extLst>
          </p:cNvPr>
          <p:cNvSpPr txBox="1"/>
          <p:nvPr/>
        </p:nvSpPr>
        <p:spPr>
          <a:xfrm>
            <a:off x="3369001" y="4345225"/>
            <a:ext cx="914400" cy="6034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Leakage</a:t>
            </a:r>
            <a:b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701056-27FD-09B7-54B0-C91E97AB207E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>
            <a:off x="3001863" y="4699518"/>
            <a:ext cx="322690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9372703-E363-CFB2-4EE5-1F2E95CAF602}"/>
              </a:ext>
            </a:extLst>
          </p:cNvPr>
          <p:cNvSpPr txBox="1"/>
          <p:nvPr/>
        </p:nvSpPr>
        <p:spPr>
          <a:xfrm>
            <a:off x="4764029" y="2589805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ADD04C-78D5-997E-B25E-8DC993F0E6BC}"/>
              </a:ext>
            </a:extLst>
          </p:cNvPr>
          <p:cNvSpPr txBox="1"/>
          <p:nvPr/>
        </p:nvSpPr>
        <p:spPr>
          <a:xfrm>
            <a:off x="4764029" y="4454938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EFAC400B-4302-C283-161A-86C634F67EDE}"/>
              </a:ext>
            </a:extLst>
          </p:cNvPr>
          <p:cNvSpPr/>
          <p:nvPr/>
        </p:nvSpPr>
        <p:spPr bwMode="auto">
          <a:xfrm>
            <a:off x="1710637" y="3535759"/>
            <a:ext cx="484632" cy="491895"/>
          </a:xfrm>
          <a:prstGeom prst="downArrow">
            <a:avLst/>
          </a:prstGeom>
          <a:noFill/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953DEB-CA60-14C3-29CA-F09BE08D9C86}"/>
              </a:ext>
            </a:extLst>
          </p:cNvPr>
          <p:cNvSpPr txBox="1"/>
          <p:nvPr/>
        </p:nvSpPr>
        <p:spPr>
          <a:xfrm>
            <a:off x="2505402" y="3443394"/>
            <a:ext cx="914400" cy="6034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  <a:b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Refinement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931706-7E54-19FE-AB4D-B3D2F6276A18}"/>
              </a:ext>
            </a:extLst>
          </p:cNvPr>
          <p:cNvSpPr txBox="1"/>
          <p:nvPr/>
        </p:nvSpPr>
        <p:spPr>
          <a:xfrm>
            <a:off x="4704707" y="1640619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Undecided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E531C21-3564-31E0-0C9D-C8F7BF10B5A3}"/>
              </a:ext>
            </a:extLst>
          </p:cNvPr>
          <p:cNvCxnSpPr>
            <a:cxnSpLocks/>
          </p:cNvCxnSpPr>
          <p:nvPr/>
        </p:nvCxnSpPr>
        <p:spPr>
          <a:xfrm>
            <a:off x="3001864" y="2836851"/>
            <a:ext cx="322689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B01AC35-3796-936E-D6A8-247C9F6851A9}"/>
              </a:ext>
            </a:extLst>
          </p:cNvPr>
          <p:cNvSpPr txBox="1"/>
          <p:nvPr/>
        </p:nvSpPr>
        <p:spPr>
          <a:xfrm>
            <a:off x="6698939" y="2607200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A8C3B8-4BE5-224C-1E00-665A0B3D3408}"/>
              </a:ext>
            </a:extLst>
          </p:cNvPr>
          <p:cNvSpPr txBox="1"/>
          <p:nvPr/>
        </p:nvSpPr>
        <p:spPr>
          <a:xfrm>
            <a:off x="6698939" y="4472333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4F045A-6ED4-A8AC-2BC7-A8672D4095A7}"/>
              </a:ext>
            </a:extLst>
          </p:cNvPr>
          <p:cNvSpPr txBox="1"/>
          <p:nvPr/>
        </p:nvSpPr>
        <p:spPr>
          <a:xfrm>
            <a:off x="6749650" y="1470788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b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19445B-B125-6D5D-51E1-49F9705D2A8F}"/>
              </a:ext>
            </a:extLst>
          </p:cNvPr>
          <p:cNvSpPr txBox="1"/>
          <p:nvPr/>
        </p:nvSpPr>
        <p:spPr>
          <a:xfrm>
            <a:off x="8611822" y="2611394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D16642-26C2-732F-B008-BE72AF7392E5}"/>
              </a:ext>
            </a:extLst>
          </p:cNvPr>
          <p:cNvSpPr txBox="1"/>
          <p:nvPr/>
        </p:nvSpPr>
        <p:spPr>
          <a:xfrm>
            <a:off x="8611822" y="4476527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1151B3-A4AB-46A0-9DE4-AE59832AC5D9}"/>
              </a:ext>
            </a:extLst>
          </p:cNvPr>
          <p:cNvSpPr txBox="1"/>
          <p:nvPr/>
        </p:nvSpPr>
        <p:spPr>
          <a:xfrm>
            <a:off x="8662533" y="1440093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b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8C9D66-D8CE-7600-9E1F-8D311BEF4ACD}"/>
              </a:ext>
            </a:extLst>
          </p:cNvPr>
          <p:cNvSpPr txBox="1"/>
          <p:nvPr/>
        </p:nvSpPr>
        <p:spPr>
          <a:xfrm>
            <a:off x="10531976" y="1567619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Leaky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517EA2-EB86-3792-7D92-A0CA79DA0E8C}"/>
              </a:ext>
            </a:extLst>
          </p:cNvPr>
          <p:cNvSpPr txBox="1"/>
          <p:nvPr/>
        </p:nvSpPr>
        <p:spPr>
          <a:xfrm>
            <a:off x="10495457" y="2611394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A114B3-AD1C-9519-AC8F-4F7EB71B4A0D}"/>
              </a:ext>
            </a:extLst>
          </p:cNvPr>
          <p:cNvSpPr txBox="1"/>
          <p:nvPr/>
        </p:nvSpPr>
        <p:spPr>
          <a:xfrm>
            <a:off x="10495457" y="4476527"/>
            <a:ext cx="368122" cy="409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808D3E-B3D4-F85B-ED3F-C98FEB89B507}"/>
              </a:ext>
            </a:extLst>
          </p:cNvPr>
          <p:cNvSpPr txBox="1"/>
          <p:nvPr/>
        </p:nvSpPr>
        <p:spPr>
          <a:xfrm>
            <a:off x="10222318" y="5270242"/>
            <a:ext cx="914400" cy="6660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>
                <a:solidFill>
                  <a:srgbClr val="00B050"/>
                </a:solidFill>
              </a:rPr>
              <a:t>Progressive</a:t>
            </a:r>
            <a:br>
              <a:rPr lang="en-US" sz="2000" b="1">
                <a:solidFill>
                  <a:srgbClr val="00B050"/>
                </a:solidFill>
              </a:rPr>
            </a:br>
            <a:r>
              <a:rPr lang="en-US" sz="2000" b="1">
                <a:solidFill>
                  <a:srgbClr val="00B050"/>
                </a:solidFill>
              </a:rPr>
              <a:t>Leakage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76E2B-49C2-37CB-E7B1-AB0E7906C0E9}"/>
              </a:ext>
            </a:extLst>
          </p:cNvPr>
          <p:cNvSpPr txBox="1"/>
          <p:nvPr/>
        </p:nvSpPr>
        <p:spPr>
          <a:xfrm>
            <a:off x="6425800" y="5270242"/>
            <a:ext cx="914400" cy="6660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>
                <a:solidFill>
                  <a:srgbClr val="00B050"/>
                </a:solidFill>
              </a:rPr>
              <a:t>Emerging</a:t>
            </a:r>
            <a:br>
              <a:rPr lang="en-US" sz="2000" b="1">
                <a:solidFill>
                  <a:srgbClr val="00B050"/>
                </a:solidFill>
              </a:rPr>
            </a:br>
            <a:r>
              <a:rPr lang="en-US" sz="2000" b="1">
                <a:solidFill>
                  <a:srgbClr val="00B050"/>
                </a:solidFill>
              </a:rPr>
              <a:t>Leakage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6A2F25-530B-D102-C687-16F98AB0B1BD}"/>
              </a:ext>
            </a:extLst>
          </p:cNvPr>
          <p:cNvSpPr txBox="1"/>
          <p:nvPr/>
        </p:nvSpPr>
        <p:spPr>
          <a:xfrm>
            <a:off x="8389394" y="5270242"/>
            <a:ext cx="914400" cy="6660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>
                <a:solidFill>
                  <a:srgbClr val="00B050"/>
                </a:solidFill>
              </a:rPr>
              <a:t>Disappearing</a:t>
            </a:r>
            <a:br>
              <a:rPr lang="en-US" sz="2000" b="1">
                <a:solidFill>
                  <a:srgbClr val="00B050"/>
                </a:solidFill>
              </a:rPr>
            </a:br>
            <a:r>
              <a:rPr lang="en-US" sz="2000" b="1">
                <a:solidFill>
                  <a:srgbClr val="00B050"/>
                </a:solidFill>
              </a:rPr>
              <a:t>Leakage</a:t>
            </a:r>
          </a:p>
        </p:txBody>
      </p:sp>
    </p:spTree>
    <p:extLst>
      <p:ext uri="{BB962C8B-B14F-4D97-AF65-F5344CB8AC3E}">
        <p14:creationId xmlns:p14="http://schemas.microsoft.com/office/powerpoint/2010/main" val="281981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82DF6-0E40-6487-38DE-153A23C11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43F0-DBD2-66B4-0F04-2ADA303D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8961"/>
            <a:ext cx="10972800" cy="1002506"/>
          </a:xfrm>
        </p:spPr>
        <p:txBody>
          <a:bodyPr anchor="b">
            <a:noAutofit/>
          </a:bodyPr>
          <a:lstStyle/>
          <a:p>
            <a:r>
              <a:rPr lang="en-US" dirty="0">
                <a:latin typeface="Verdana"/>
                <a:ea typeface="Verdana"/>
              </a:rPr>
              <a:t>Why Hierarchical PSLA for </a:t>
            </a:r>
            <a:r>
              <a:rPr lang="en-US" dirty="0" err="1">
                <a:latin typeface="Verdana"/>
                <a:ea typeface="Verdana"/>
              </a:rPr>
              <a:t>RoT</a:t>
            </a:r>
            <a:r>
              <a:rPr lang="en-US" dirty="0">
                <a:latin typeface="Verdana"/>
                <a:ea typeface="Verdana"/>
              </a:rPr>
              <a:t> (ML‑DSA‑87)?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9BC5A6-1D8A-4879-E885-3A877673D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684" y="1433917"/>
            <a:ext cx="5164347" cy="467223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Verdana"/>
                <a:ea typeface="Verdana"/>
              </a:rPr>
              <a:t>Secure algorithm ≠ secure implementation</a:t>
            </a:r>
          </a:p>
          <a:p>
            <a:endParaRPr lang="en-US" sz="2000" b="1" dirty="0">
              <a:solidFill>
                <a:schemeClr val="bg2"/>
              </a:solidFill>
              <a:latin typeface="Verdana"/>
              <a:ea typeface="Verdana"/>
            </a:endParaRPr>
          </a:p>
          <a:p>
            <a:r>
              <a:rPr lang="en-US" sz="2000" b="1" dirty="0">
                <a:solidFill>
                  <a:schemeClr val="bg2"/>
                </a:solidFill>
                <a:latin typeface="Verdana"/>
                <a:ea typeface="Verdana"/>
              </a:rPr>
              <a:t>Find leakage early in the design cycle.</a:t>
            </a:r>
          </a:p>
          <a:p>
            <a:endParaRPr lang="en-US" sz="2000" b="1" dirty="0">
              <a:solidFill>
                <a:schemeClr val="bg2"/>
              </a:solidFill>
              <a:latin typeface="Verdana"/>
              <a:ea typeface="Verdana"/>
            </a:endParaRPr>
          </a:p>
          <a:p>
            <a:r>
              <a:rPr lang="en-US" sz="2000" b="1" dirty="0">
                <a:solidFill>
                  <a:schemeClr val="bg2"/>
                </a:solidFill>
                <a:latin typeface="Verdana"/>
                <a:ea typeface="Verdana"/>
              </a:rPr>
              <a:t>Trace root causes across </a:t>
            </a:r>
            <a:br>
              <a:rPr lang="en-US" sz="2000" b="1" dirty="0">
                <a:solidFill>
                  <a:schemeClr val="bg2"/>
                </a:solidFill>
                <a:latin typeface="Verdana"/>
                <a:ea typeface="Verdana"/>
              </a:rPr>
            </a:br>
            <a:r>
              <a:rPr lang="en-US" sz="2000" b="1" dirty="0">
                <a:solidFill>
                  <a:schemeClr val="bg2"/>
                </a:solidFill>
                <a:latin typeface="Verdana"/>
                <a:ea typeface="Verdana"/>
              </a:rPr>
              <a:t>Arch → µArch → Gate</a:t>
            </a:r>
          </a:p>
          <a:p>
            <a:endParaRPr lang="en-US" sz="2000" b="1" dirty="0">
              <a:solidFill>
                <a:schemeClr val="bg2"/>
              </a:solidFill>
              <a:latin typeface="Verdana"/>
              <a:ea typeface="Verdana"/>
            </a:endParaRPr>
          </a:p>
          <a:p>
            <a:r>
              <a:rPr lang="en-US" sz="2000" b="1" dirty="0">
                <a:solidFill>
                  <a:schemeClr val="bg2"/>
                </a:solidFill>
                <a:latin typeface="Verdana"/>
                <a:ea typeface="Verdana"/>
              </a:rPr>
              <a:t>Fixes are cheaper and less risky pre‑tape‑out.</a:t>
            </a:r>
          </a:p>
          <a:p>
            <a:endParaRPr lang="en-US" sz="2000" dirty="0">
              <a:solidFill>
                <a:schemeClr val="bg2"/>
              </a:solidFill>
              <a:latin typeface="Verdana"/>
              <a:ea typeface="Verdan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90A76-DABD-2F44-55B5-60BDAAD86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387664"/>
            <a:ext cx="609600" cy="39413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3B0023-0CED-47F7-85AE-654F0B232C2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353B240-1EC7-DB7A-B883-63133ECA230A}"/>
              </a:ext>
            </a:extLst>
          </p:cNvPr>
          <p:cNvGrpSpPr/>
          <p:nvPr/>
        </p:nvGrpSpPr>
        <p:grpSpPr>
          <a:xfrm>
            <a:off x="5641706" y="1440098"/>
            <a:ext cx="6237138" cy="5060635"/>
            <a:chOff x="5641706" y="1440098"/>
            <a:chExt cx="6237138" cy="5060635"/>
          </a:xfrm>
        </p:grpSpPr>
        <p:pic>
          <p:nvPicPr>
            <p:cNvPr id="4" name="Picture 3" descr="A blue magnifying glass with a picture and text&#10;&#10;AI-generated content may be incorrect.">
              <a:extLst>
                <a:ext uri="{FF2B5EF4-FFF2-40B4-BE49-F238E27FC236}">
                  <a16:creationId xmlns:a16="http://schemas.microsoft.com/office/drawing/2014/main" id="{0DEF9FCE-ADD7-DCF7-D753-553EFD62E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57386" y="2198070"/>
              <a:ext cx="511777" cy="527372"/>
            </a:xfrm>
            <a:prstGeom prst="rect">
              <a:avLst/>
            </a:prstGeom>
            <a:effectLst/>
          </p:spPr>
        </p:pic>
        <p:pic>
          <p:nvPicPr>
            <p:cNvPr id="7" name="Picture 6" descr="A blue magnifying glass with a picture of a house&#10;&#10;AI-generated content may be incorrect.">
              <a:extLst>
                <a:ext uri="{FF2B5EF4-FFF2-40B4-BE49-F238E27FC236}">
                  <a16:creationId xmlns:a16="http://schemas.microsoft.com/office/drawing/2014/main" id="{13C4ED91-71E0-B7B4-08E5-0405E9920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6007" y="3007323"/>
              <a:ext cx="556326" cy="573278"/>
            </a:xfrm>
            <a:prstGeom prst="rect">
              <a:avLst/>
            </a:prstGeom>
            <a:effectLst/>
          </p:spPr>
        </p:pic>
        <p:pic>
          <p:nvPicPr>
            <p:cNvPr id="11" name="Picture 10" descr="A magnifying glass with a plug in the center&#10;&#10;AI-generated content may be incorrect.">
              <a:extLst>
                <a:ext uri="{FF2B5EF4-FFF2-40B4-BE49-F238E27FC236}">
                  <a16:creationId xmlns:a16="http://schemas.microsoft.com/office/drawing/2014/main" id="{38783E78-1200-2419-8ADF-B631F0CA0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22025" y="4070741"/>
              <a:ext cx="557657" cy="574649"/>
            </a:xfrm>
            <a:prstGeom prst="rect">
              <a:avLst/>
            </a:prstGeom>
            <a:effectLst/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1C97942-EB66-0997-746C-3EA1C06D6E60}"/>
                </a:ext>
              </a:extLst>
            </p:cNvPr>
            <p:cNvSpPr/>
            <p:nvPr/>
          </p:nvSpPr>
          <p:spPr>
            <a:xfrm>
              <a:off x="7227045" y="2095158"/>
              <a:ext cx="1345722" cy="483079"/>
            </a:xfrm>
            <a:prstGeom prst="roundRect">
              <a:avLst/>
            </a:prstGeom>
            <a:noFill/>
            <a:ln w="28575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53BE482C-DC06-7C82-75B4-CB86CA58B860}"/>
                </a:ext>
              </a:extLst>
            </p:cNvPr>
            <p:cNvSpPr txBox="1"/>
            <p:nvPr/>
          </p:nvSpPr>
          <p:spPr>
            <a:xfrm>
              <a:off x="7291807" y="2152031"/>
              <a:ext cx="1221809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rgbClr val="0000FF"/>
                  </a:solidFill>
                </a:rPr>
                <a:t>Arch PSLA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B90A1BA-A9FC-54E4-0FC7-4E0598AE8123}"/>
                </a:ext>
              </a:extLst>
            </p:cNvPr>
            <p:cNvSpPr/>
            <p:nvPr/>
          </p:nvSpPr>
          <p:spPr>
            <a:xfrm>
              <a:off x="7227045" y="2972177"/>
              <a:ext cx="1345722" cy="483079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D950D38E-50F9-96BC-E00B-F41B9732153C}"/>
                </a:ext>
              </a:extLst>
            </p:cNvPr>
            <p:cNvSpPr txBox="1"/>
            <p:nvPr/>
          </p:nvSpPr>
          <p:spPr>
            <a:xfrm>
              <a:off x="7236904" y="3029686"/>
              <a:ext cx="1326004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rgbClr val="7030A0"/>
                  </a:solidFill>
                  <a:latin typeface="Symbol" panose="05050102010706020507" pitchFamily="18" charset="2"/>
                </a:rPr>
                <a:t>m</a:t>
              </a:r>
              <a:r>
                <a:rPr lang="en-US" sz="1400" b="1">
                  <a:solidFill>
                    <a:srgbClr val="7030A0"/>
                  </a:solidFill>
                </a:rPr>
                <a:t>Arch PSLA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79F06CD-48F2-3223-0EF9-FFF977B47C66}"/>
                </a:ext>
              </a:extLst>
            </p:cNvPr>
            <p:cNvSpPr/>
            <p:nvPr/>
          </p:nvSpPr>
          <p:spPr>
            <a:xfrm>
              <a:off x="7227044" y="4070741"/>
              <a:ext cx="1345722" cy="483079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0A25BBBE-C3A3-3D11-9EBF-B4B9652CF9DD}"/>
                </a:ext>
              </a:extLst>
            </p:cNvPr>
            <p:cNvSpPr txBox="1"/>
            <p:nvPr/>
          </p:nvSpPr>
          <p:spPr>
            <a:xfrm>
              <a:off x="7224239" y="4128250"/>
              <a:ext cx="1345722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rgbClr val="00B050"/>
                  </a:solidFill>
                </a:rPr>
                <a:t>Gate PSLA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11CFC89-7189-E55A-BEF2-DA661AAADA1F}"/>
                </a:ext>
              </a:extLst>
            </p:cNvPr>
            <p:cNvSpPr/>
            <p:nvPr/>
          </p:nvSpPr>
          <p:spPr>
            <a:xfrm>
              <a:off x="7227045" y="5587889"/>
              <a:ext cx="1345722" cy="48307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49268CD6-28D7-A550-DF9A-4D149202A08F}"/>
                </a:ext>
              </a:extLst>
            </p:cNvPr>
            <p:cNvSpPr txBox="1"/>
            <p:nvPr/>
          </p:nvSpPr>
          <p:spPr>
            <a:xfrm>
              <a:off x="7224239" y="5645398"/>
              <a:ext cx="1345722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</a:rPr>
                <a:t>Prototype</a:t>
              </a:r>
            </a:p>
          </p:txBody>
        </p:sp>
        <p:sp>
          <p:nvSpPr>
            <p:cNvPr id="29" name="TextBox 14">
              <a:extLst>
                <a:ext uri="{FF2B5EF4-FFF2-40B4-BE49-F238E27FC236}">
                  <a16:creationId xmlns:a16="http://schemas.microsoft.com/office/drawing/2014/main" id="{487D4CD9-DB1F-5961-965D-5D09F49851A0}"/>
                </a:ext>
              </a:extLst>
            </p:cNvPr>
            <p:cNvSpPr txBox="1"/>
            <p:nvPr/>
          </p:nvSpPr>
          <p:spPr>
            <a:xfrm>
              <a:off x="8831092" y="2295864"/>
              <a:ext cx="1221296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solidFill>
                    <a:srgbClr val="0000FF"/>
                  </a:solidFill>
                </a:rPr>
                <a:t>Arch Leakage</a:t>
              </a:r>
            </a:p>
          </p:txBody>
        </p:sp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id="{5B175280-AED4-4E1B-77A3-D17FCC6557E6}"/>
                </a:ext>
              </a:extLst>
            </p:cNvPr>
            <p:cNvSpPr txBox="1"/>
            <p:nvPr/>
          </p:nvSpPr>
          <p:spPr>
            <a:xfrm>
              <a:off x="6082742" y="1440098"/>
              <a:ext cx="3634328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Secure Design (SW + RTL)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3CB5673-14E8-5BE6-AFFF-E7D9822ABB5E}"/>
                </a:ext>
              </a:extLst>
            </p:cNvPr>
            <p:cNvCxnSpPr/>
            <p:nvPr/>
          </p:nvCxnSpPr>
          <p:spPr>
            <a:xfrm>
              <a:off x="7899906" y="1809430"/>
              <a:ext cx="0" cy="28572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E79C3E3-7E35-1E44-AC3D-3A716E42CB77}"/>
                </a:ext>
              </a:extLst>
            </p:cNvPr>
            <p:cNvCxnSpPr>
              <a:cxnSpLocks/>
            </p:cNvCxnSpPr>
            <p:nvPr/>
          </p:nvCxnSpPr>
          <p:spPr>
            <a:xfrm>
              <a:off x="7899906" y="2578237"/>
              <a:ext cx="0" cy="3939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02F624F-0518-8BF8-9F96-D2EA6E5820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99905" y="3455256"/>
              <a:ext cx="1" cy="61548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12D0958-A6E2-EBE8-0D58-0A683798DE01}"/>
                </a:ext>
              </a:extLst>
            </p:cNvPr>
            <p:cNvCxnSpPr>
              <a:cxnSpLocks/>
            </p:cNvCxnSpPr>
            <p:nvPr/>
          </p:nvCxnSpPr>
          <p:spPr>
            <a:xfrm>
              <a:off x="7899905" y="4553820"/>
              <a:ext cx="1" cy="103406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F2B69563-2919-1202-C533-80A52EEFBD83}"/>
                </a:ext>
              </a:extLst>
            </p:cNvPr>
            <p:cNvSpPr txBox="1"/>
            <p:nvPr/>
          </p:nvSpPr>
          <p:spPr>
            <a:xfrm>
              <a:off x="8809954" y="3062948"/>
              <a:ext cx="132228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>
                  <a:solidFill>
                    <a:srgbClr val="0000FF"/>
                  </a:solidFill>
                </a:rPr>
                <a:t>Emergent</a:t>
              </a:r>
              <a:br>
                <a:rPr lang="en-US" sz="1400">
                  <a:solidFill>
                    <a:srgbClr val="0000FF"/>
                  </a:solidFill>
                </a:rPr>
              </a:br>
              <a:r>
                <a:rPr lang="en-US" sz="1400">
                  <a:solidFill>
                    <a:srgbClr val="0000FF"/>
                  </a:solidFill>
                </a:rPr>
                <a:t>uArch Leakage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BE6C1F0-E02A-1377-016F-28945B9B805F}"/>
                </a:ext>
              </a:extLst>
            </p:cNvPr>
            <p:cNvCxnSpPr>
              <a:cxnSpLocks/>
            </p:cNvCxnSpPr>
            <p:nvPr/>
          </p:nvCxnSpPr>
          <p:spPr>
            <a:xfrm>
              <a:off x="8565199" y="2452109"/>
              <a:ext cx="265597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EA443E-78BE-1E6B-7B5D-FD9CD7A5550B}"/>
                </a:ext>
              </a:extLst>
            </p:cNvPr>
            <p:cNvCxnSpPr>
              <a:cxnSpLocks/>
            </p:cNvCxnSpPr>
            <p:nvPr/>
          </p:nvCxnSpPr>
          <p:spPr>
            <a:xfrm>
              <a:off x="8565199" y="3342939"/>
              <a:ext cx="236588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1">
              <a:extLst>
                <a:ext uri="{FF2B5EF4-FFF2-40B4-BE49-F238E27FC236}">
                  <a16:creationId xmlns:a16="http://schemas.microsoft.com/office/drawing/2014/main" id="{64EF4534-93BB-780B-9892-7829F74D44DB}"/>
                </a:ext>
              </a:extLst>
            </p:cNvPr>
            <p:cNvSpPr txBox="1"/>
            <p:nvPr/>
          </p:nvSpPr>
          <p:spPr>
            <a:xfrm>
              <a:off x="8809452" y="4171971"/>
              <a:ext cx="1278683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>
                  <a:solidFill>
                    <a:srgbClr val="0000FF"/>
                  </a:solidFill>
                </a:rPr>
                <a:t>Emergent</a:t>
              </a:r>
              <a:br>
                <a:rPr lang="en-US" sz="1400">
                  <a:solidFill>
                    <a:srgbClr val="0000FF"/>
                  </a:solidFill>
                </a:rPr>
              </a:br>
              <a:r>
                <a:rPr lang="en-US" sz="1400">
                  <a:solidFill>
                    <a:srgbClr val="0000FF"/>
                  </a:solidFill>
                </a:rPr>
                <a:t>Logic Leakage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7C0885C-2713-0458-C1E1-EDCF94BF3569}"/>
                </a:ext>
              </a:extLst>
            </p:cNvPr>
            <p:cNvCxnSpPr>
              <a:cxnSpLocks/>
            </p:cNvCxnSpPr>
            <p:nvPr/>
          </p:nvCxnSpPr>
          <p:spPr>
            <a:xfrm>
              <a:off x="8567156" y="4434780"/>
              <a:ext cx="222915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43">
              <a:extLst>
                <a:ext uri="{FF2B5EF4-FFF2-40B4-BE49-F238E27FC236}">
                  <a16:creationId xmlns:a16="http://schemas.microsoft.com/office/drawing/2014/main" id="{7A531C0F-6AFE-1124-9DD2-89D5428B96CF}"/>
                </a:ext>
              </a:extLst>
            </p:cNvPr>
            <p:cNvSpPr txBox="1"/>
            <p:nvPr/>
          </p:nvSpPr>
          <p:spPr>
            <a:xfrm>
              <a:off x="9012891" y="5650985"/>
              <a:ext cx="1582484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</a:rPr>
                <a:t>Measurement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C5CAC5F-6B51-DB92-E8B7-6BA5D6E026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69961" y="5820262"/>
              <a:ext cx="442930" cy="1650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74">
              <a:extLst>
                <a:ext uri="{FF2B5EF4-FFF2-40B4-BE49-F238E27FC236}">
                  <a16:creationId xmlns:a16="http://schemas.microsoft.com/office/drawing/2014/main" id="{66C26F49-E891-6852-88DF-6B9410A77C35}"/>
                </a:ext>
              </a:extLst>
            </p:cNvPr>
            <p:cNvSpPr txBox="1"/>
            <p:nvPr/>
          </p:nvSpPr>
          <p:spPr>
            <a:xfrm>
              <a:off x="6721386" y="3438736"/>
              <a:ext cx="1177117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/>
                <a:t>Logic</a:t>
              </a:r>
            </a:p>
            <a:p>
              <a:pPr algn="r"/>
              <a:r>
                <a:rPr lang="en-US" sz="1600"/>
                <a:t>Synthesis</a:t>
              </a:r>
            </a:p>
          </p:txBody>
        </p:sp>
        <p:sp>
          <p:nvSpPr>
            <p:cNvPr id="57" name="TextBox 88">
              <a:extLst>
                <a:ext uri="{FF2B5EF4-FFF2-40B4-BE49-F238E27FC236}">
                  <a16:creationId xmlns:a16="http://schemas.microsoft.com/office/drawing/2014/main" id="{ADB07DA9-A149-3ABB-D5E0-2268054DBB8E}"/>
                </a:ext>
              </a:extLst>
            </p:cNvPr>
            <p:cNvSpPr txBox="1"/>
            <p:nvPr/>
          </p:nvSpPr>
          <p:spPr>
            <a:xfrm>
              <a:off x="6816464" y="4681800"/>
              <a:ext cx="1056315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/>
                <a:t>Backend</a:t>
              </a:r>
            </a:p>
          </p:txBody>
        </p: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993FDEE3-71C1-02F8-80EF-16AB92E34B37}"/>
                </a:ext>
              </a:extLst>
            </p:cNvPr>
            <p:cNvCxnSpPr/>
            <p:nvPr/>
          </p:nvCxnSpPr>
          <p:spPr>
            <a:xfrm rot="10800000" flipH="1">
              <a:off x="6816463" y="4282139"/>
              <a:ext cx="407775" cy="568938"/>
            </a:xfrm>
            <a:prstGeom prst="bentConnector3">
              <a:avLst>
                <a:gd name="adj1" fmla="val -56060"/>
              </a:avLst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96">
              <a:extLst>
                <a:ext uri="{FF2B5EF4-FFF2-40B4-BE49-F238E27FC236}">
                  <a16:creationId xmlns:a16="http://schemas.microsoft.com/office/drawing/2014/main" id="{2FD4E37C-992D-9261-3E81-91699FA4C46D}"/>
                </a:ext>
              </a:extLst>
            </p:cNvPr>
            <p:cNvSpPr txBox="1"/>
            <p:nvPr/>
          </p:nvSpPr>
          <p:spPr>
            <a:xfrm>
              <a:off x="6057978" y="4005822"/>
              <a:ext cx="1149097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/>
                <a:t>Parasitics</a:t>
              </a:r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D13B693B-5A11-ECD3-9ED4-9D2D320F85A7}"/>
                </a:ext>
              </a:extLst>
            </p:cNvPr>
            <p:cNvSpPr/>
            <p:nvPr/>
          </p:nvSpPr>
          <p:spPr>
            <a:xfrm>
              <a:off x="5960002" y="2125594"/>
              <a:ext cx="194866" cy="3124452"/>
            </a:xfrm>
            <a:prstGeom prst="leftBrac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5" name="TextBox 122">
              <a:extLst>
                <a:ext uri="{FF2B5EF4-FFF2-40B4-BE49-F238E27FC236}">
                  <a16:creationId xmlns:a16="http://schemas.microsoft.com/office/drawing/2014/main" id="{66712EBB-3630-F142-BA6A-173D61987B6E}"/>
                </a:ext>
              </a:extLst>
            </p:cNvPr>
            <p:cNvSpPr txBox="1"/>
            <p:nvPr/>
          </p:nvSpPr>
          <p:spPr>
            <a:xfrm rot="16200000">
              <a:off x="4818756" y="3579711"/>
              <a:ext cx="1984454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/>
                <a:t>Hierarchical PSLA</a:t>
              </a:r>
            </a:p>
          </p:txBody>
        </p:sp>
        <p:sp>
          <p:nvSpPr>
            <p:cNvPr id="67" name="TextBox 123">
              <a:extLst>
                <a:ext uri="{FF2B5EF4-FFF2-40B4-BE49-F238E27FC236}">
                  <a16:creationId xmlns:a16="http://schemas.microsoft.com/office/drawing/2014/main" id="{760ACBF3-666C-A6E6-B11E-2DFFA30B0314}"/>
                </a:ext>
              </a:extLst>
            </p:cNvPr>
            <p:cNvSpPr txBox="1"/>
            <p:nvPr/>
          </p:nvSpPr>
          <p:spPr>
            <a:xfrm rot="16200000">
              <a:off x="5269171" y="5537040"/>
              <a:ext cx="1342611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</a:rPr>
                <a:t>Post-silicon</a:t>
              </a:r>
              <a:br>
                <a:rPr lang="en-US" sz="1600">
                  <a:solidFill>
                    <a:srgbClr val="FF0000"/>
                  </a:solidFill>
                </a:rPr>
              </a:br>
              <a:r>
                <a:rPr lang="en-US" sz="1600">
                  <a:solidFill>
                    <a:srgbClr val="FF0000"/>
                  </a:solidFill>
                </a:rPr>
                <a:t>SLA</a:t>
              </a:r>
            </a:p>
          </p:txBody>
        </p:sp>
        <p:sp>
          <p:nvSpPr>
            <p:cNvPr id="69" name="TextBox 5">
              <a:extLst>
                <a:ext uri="{FF2B5EF4-FFF2-40B4-BE49-F238E27FC236}">
                  <a16:creationId xmlns:a16="http://schemas.microsoft.com/office/drawing/2014/main" id="{E239B6F8-E173-80A0-A4FA-591109498DA7}"/>
                </a:ext>
              </a:extLst>
            </p:cNvPr>
            <p:cNvSpPr txBox="1"/>
            <p:nvPr/>
          </p:nvSpPr>
          <p:spPr>
            <a:xfrm>
              <a:off x="10758761" y="4050670"/>
              <a:ext cx="1090363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solidFill>
                    <a:srgbClr val="0000FF"/>
                  </a:solidFill>
                </a:rPr>
                <a:t>Gate</a:t>
              </a:r>
              <a:br>
                <a:rPr lang="en-US" sz="1400">
                  <a:solidFill>
                    <a:srgbClr val="0000FF"/>
                  </a:solidFill>
                </a:rPr>
              </a:br>
              <a:r>
                <a:rPr lang="en-US" sz="1400">
                  <a:solidFill>
                    <a:srgbClr val="0000FF"/>
                  </a:solidFill>
                </a:rPr>
                <a:t>Root Cause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5584686-B29B-F232-AFC4-BC886A62841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5260" y="4402850"/>
              <a:ext cx="299561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5349826-FD3E-2F29-916C-38A08DA7D121}"/>
                </a:ext>
              </a:extLst>
            </p:cNvPr>
            <p:cNvCxnSpPr>
              <a:cxnSpLocks/>
            </p:cNvCxnSpPr>
            <p:nvPr/>
          </p:nvCxnSpPr>
          <p:spPr>
            <a:xfrm>
              <a:off x="10025260" y="3317176"/>
              <a:ext cx="299561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24">
              <a:extLst>
                <a:ext uri="{FF2B5EF4-FFF2-40B4-BE49-F238E27FC236}">
                  <a16:creationId xmlns:a16="http://schemas.microsoft.com/office/drawing/2014/main" id="{8B63F9F7-5D8C-1145-CC5A-521F168D3800}"/>
                </a:ext>
              </a:extLst>
            </p:cNvPr>
            <p:cNvSpPr txBox="1"/>
            <p:nvPr/>
          </p:nvSpPr>
          <p:spPr>
            <a:xfrm>
              <a:off x="10788481" y="2952106"/>
              <a:ext cx="1090363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solidFill>
                    <a:srgbClr val="0000FF"/>
                  </a:solidFill>
                  <a:latin typeface="Symbol" panose="05050102010706020507" pitchFamily="18" charset="2"/>
                </a:rPr>
                <a:t>m</a:t>
              </a:r>
              <a:r>
                <a:rPr lang="en-US" sz="1400">
                  <a:solidFill>
                    <a:srgbClr val="0000FF"/>
                  </a:solidFill>
                </a:rPr>
                <a:t>Arch</a:t>
              </a:r>
              <a:br>
                <a:rPr lang="en-US" sz="1400">
                  <a:solidFill>
                    <a:srgbClr val="0000FF"/>
                  </a:solidFill>
                </a:rPr>
              </a:br>
              <a:r>
                <a:rPr lang="en-US" sz="1400">
                  <a:solidFill>
                    <a:srgbClr val="0000FF"/>
                  </a:solidFill>
                </a:rPr>
                <a:t>Root Cause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2959DD29-8FFA-7A21-139A-277491AFF49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5260" y="2449752"/>
              <a:ext cx="299561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27">
              <a:extLst>
                <a:ext uri="{FF2B5EF4-FFF2-40B4-BE49-F238E27FC236}">
                  <a16:creationId xmlns:a16="http://schemas.microsoft.com/office/drawing/2014/main" id="{AD87E953-A05B-DD89-E75A-FC7FB2693138}"/>
                </a:ext>
              </a:extLst>
            </p:cNvPr>
            <p:cNvSpPr txBox="1"/>
            <p:nvPr/>
          </p:nvSpPr>
          <p:spPr>
            <a:xfrm>
              <a:off x="10779682" y="2152031"/>
              <a:ext cx="1090363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solidFill>
                    <a:srgbClr val="0000FF"/>
                  </a:solidFill>
                </a:rPr>
                <a:t>Arch</a:t>
              </a:r>
              <a:br>
                <a:rPr lang="en-US" sz="1400">
                  <a:solidFill>
                    <a:srgbClr val="0000FF"/>
                  </a:solidFill>
                </a:rPr>
              </a:br>
              <a:r>
                <a:rPr lang="en-US" sz="1400">
                  <a:solidFill>
                    <a:srgbClr val="0000FF"/>
                  </a:solidFill>
                </a:rPr>
                <a:t>Root Cause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C92BCC1-4EFA-6046-9014-3545B2A1169F}"/>
                </a:ext>
              </a:extLst>
            </p:cNvPr>
            <p:cNvCxnSpPr/>
            <p:nvPr/>
          </p:nvCxnSpPr>
          <p:spPr>
            <a:xfrm flipV="1">
              <a:off x="10132239" y="4128250"/>
              <a:ext cx="0" cy="2746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8FA3ACC-ACD6-50FA-F177-54B7D5E9B2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5911" y="4128250"/>
              <a:ext cx="1550718" cy="0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34">
              <a:extLst>
                <a:ext uri="{FF2B5EF4-FFF2-40B4-BE49-F238E27FC236}">
                  <a16:creationId xmlns:a16="http://schemas.microsoft.com/office/drawing/2014/main" id="{2C76D686-66B0-66D7-A95F-6C0B1E329602}"/>
                </a:ext>
              </a:extLst>
            </p:cNvPr>
            <p:cNvSpPr txBox="1"/>
            <p:nvPr/>
          </p:nvSpPr>
          <p:spPr>
            <a:xfrm>
              <a:off x="9186479" y="3976213"/>
              <a:ext cx="484874" cy="276999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>
                  <a:solidFill>
                    <a:srgbClr val="0000FF"/>
                  </a:solidFill>
                </a:rPr>
                <a:t>FIX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9AC50EA-AA16-F06B-383E-D3094717A997}"/>
                </a:ext>
              </a:extLst>
            </p:cNvPr>
            <p:cNvCxnSpPr/>
            <p:nvPr/>
          </p:nvCxnSpPr>
          <p:spPr>
            <a:xfrm flipV="1">
              <a:off x="10132098" y="3042576"/>
              <a:ext cx="0" cy="2746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BE5C809-EA32-9FCA-6EDC-8163B7AE57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5770" y="3042576"/>
              <a:ext cx="1550718" cy="0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39">
              <a:extLst>
                <a:ext uri="{FF2B5EF4-FFF2-40B4-BE49-F238E27FC236}">
                  <a16:creationId xmlns:a16="http://schemas.microsoft.com/office/drawing/2014/main" id="{DCA9649B-EEC7-161F-9B32-69C280DC945D}"/>
                </a:ext>
              </a:extLst>
            </p:cNvPr>
            <p:cNvSpPr txBox="1"/>
            <p:nvPr/>
          </p:nvSpPr>
          <p:spPr>
            <a:xfrm>
              <a:off x="9186478" y="2890539"/>
              <a:ext cx="484733" cy="276999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>
                  <a:solidFill>
                    <a:srgbClr val="0000FF"/>
                  </a:solidFill>
                </a:rPr>
                <a:t>FIX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76DC9C2-0574-1360-3797-8402AD6BE7B9}"/>
                </a:ext>
              </a:extLst>
            </p:cNvPr>
            <p:cNvCxnSpPr/>
            <p:nvPr/>
          </p:nvCxnSpPr>
          <p:spPr>
            <a:xfrm flipV="1">
              <a:off x="10132098" y="2181028"/>
              <a:ext cx="0" cy="2746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B606AF1-AF2E-6FA7-036B-06BBEE3D29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5770" y="2181028"/>
              <a:ext cx="1550718" cy="0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46">
              <a:extLst>
                <a:ext uri="{FF2B5EF4-FFF2-40B4-BE49-F238E27FC236}">
                  <a16:creationId xmlns:a16="http://schemas.microsoft.com/office/drawing/2014/main" id="{7ACCD0B4-4926-01EF-2534-81DCBAE10D42}"/>
                </a:ext>
              </a:extLst>
            </p:cNvPr>
            <p:cNvSpPr txBox="1"/>
            <p:nvPr/>
          </p:nvSpPr>
          <p:spPr>
            <a:xfrm>
              <a:off x="9186478" y="2028991"/>
              <a:ext cx="484734" cy="276999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>
                  <a:solidFill>
                    <a:srgbClr val="0000FF"/>
                  </a:solidFill>
                </a:rPr>
                <a:t>FIX</a:t>
              </a:r>
            </a:p>
          </p:txBody>
        </p:sp>
        <p:pic>
          <p:nvPicPr>
            <p:cNvPr id="99" name="Picture 98" descr="A red square with a small dot&#10;&#10;AI-generated content may be incorrect.">
              <a:extLst>
                <a:ext uri="{FF2B5EF4-FFF2-40B4-BE49-F238E27FC236}">
                  <a16:creationId xmlns:a16="http://schemas.microsoft.com/office/drawing/2014/main" id="{A2133A08-D307-8595-C2A4-2696D09AB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98754" y="5560903"/>
              <a:ext cx="539453" cy="542501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744425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55F0-8A3F-FBA1-A7F2-A868CAB0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Root causing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ACA3F-FC4E-1B24-3949-8DB4DB4A7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demonstrate </a:t>
            </a:r>
            <a:r>
              <a:rPr lang="en-US" i="1"/>
              <a:t>progressive</a:t>
            </a:r>
            <a:r>
              <a:rPr lang="en-US"/>
              <a:t> side-channel leakage, we must establish a causal relationship between the SLA results at different abstraction levels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However, this cannot be achieved by looking at data alone (aka the plausible deniability problem of root-causing ..)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48C35-63BF-AFA7-7CBA-8A0099A01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A467C-759D-C3F2-8B05-179DCF09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BB1F81-4D0A-1FA8-F990-AFBAE077585D}"/>
              </a:ext>
            </a:extLst>
          </p:cNvPr>
          <p:cNvCxnSpPr>
            <a:cxnSpLocks/>
          </p:cNvCxnSpPr>
          <p:nvPr/>
        </p:nvCxnSpPr>
        <p:spPr>
          <a:xfrm flipV="1">
            <a:off x="5998063" y="2684108"/>
            <a:ext cx="7859" cy="778759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B90B75-DF49-CE5D-E9E2-64D7FEE11C4A}"/>
              </a:ext>
            </a:extLst>
          </p:cNvPr>
          <p:cNvCxnSpPr>
            <a:cxnSpLocks/>
          </p:cNvCxnSpPr>
          <p:nvPr/>
        </p:nvCxnSpPr>
        <p:spPr>
          <a:xfrm>
            <a:off x="6005922" y="3197869"/>
            <a:ext cx="1063745" cy="0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1CD7443-FBE9-CB8A-51DC-19897291F994}"/>
              </a:ext>
            </a:extLst>
          </p:cNvPr>
          <p:cNvSpPr txBox="1"/>
          <p:nvPr/>
        </p:nvSpPr>
        <p:spPr>
          <a:xfrm>
            <a:off x="4987827" y="2768949"/>
            <a:ext cx="914400" cy="3582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/>
              <a:t>t-value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0B0D00-A386-AEEA-DD7A-B95D566302C2}"/>
              </a:ext>
            </a:extLst>
          </p:cNvPr>
          <p:cNvCxnSpPr/>
          <p:nvPr/>
        </p:nvCxnSpPr>
        <p:spPr>
          <a:xfrm flipV="1">
            <a:off x="6448981" y="2768949"/>
            <a:ext cx="0" cy="42892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79084C-763C-6BB4-DAC5-ABFB6E423882}"/>
              </a:ext>
            </a:extLst>
          </p:cNvPr>
          <p:cNvCxnSpPr>
            <a:cxnSpLocks/>
          </p:cNvCxnSpPr>
          <p:nvPr/>
        </p:nvCxnSpPr>
        <p:spPr>
          <a:xfrm>
            <a:off x="6005922" y="3051754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A225AB-C9A5-3B1F-7EEC-9302BDD2F6A1}"/>
              </a:ext>
            </a:extLst>
          </p:cNvPr>
          <p:cNvCxnSpPr>
            <a:cxnSpLocks/>
          </p:cNvCxnSpPr>
          <p:nvPr/>
        </p:nvCxnSpPr>
        <p:spPr>
          <a:xfrm>
            <a:off x="5998063" y="3345557"/>
            <a:ext cx="922259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81CDE27-449D-8FC7-DF6C-5004C013AE28}"/>
              </a:ext>
            </a:extLst>
          </p:cNvPr>
          <p:cNvCxnSpPr>
            <a:cxnSpLocks/>
          </p:cNvCxnSpPr>
          <p:nvPr/>
        </p:nvCxnSpPr>
        <p:spPr>
          <a:xfrm flipV="1">
            <a:off x="6005922" y="3993471"/>
            <a:ext cx="7859" cy="778759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51F410-27F4-7907-375C-29E86A56C2CB}"/>
              </a:ext>
            </a:extLst>
          </p:cNvPr>
          <p:cNvCxnSpPr>
            <a:cxnSpLocks/>
          </p:cNvCxnSpPr>
          <p:nvPr/>
        </p:nvCxnSpPr>
        <p:spPr>
          <a:xfrm>
            <a:off x="6013781" y="4507232"/>
            <a:ext cx="1063745" cy="0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F5DA81A-DE80-98DD-9CD4-C68EAF9618D5}"/>
              </a:ext>
            </a:extLst>
          </p:cNvPr>
          <p:cNvSpPr txBox="1"/>
          <p:nvPr/>
        </p:nvSpPr>
        <p:spPr>
          <a:xfrm>
            <a:off x="4995686" y="4078312"/>
            <a:ext cx="914400" cy="3582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/>
              <a:t>t-value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245C733-5656-6FE7-1BB5-C0948F2942DF}"/>
              </a:ext>
            </a:extLst>
          </p:cNvPr>
          <p:cNvCxnSpPr/>
          <p:nvPr/>
        </p:nvCxnSpPr>
        <p:spPr>
          <a:xfrm flipV="1">
            <a:off x="6321373" y="4078312"/>
            <a:ext cx="0" cy="42892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B6E5EF2-9D68-EEDF-F9FD-879E0FCB0ED1}"/>
              </a:ext>
            </a:extLst>
          </p:cNvPr>
          <p:cNvCxnSpPr>
            <a:cxnSpLocks/>
          </p:cNvCxnSpPr>
          <p:nvPr/>
        </p:nvCxnSpPr>
        <p:spPr>
          <a:xfrm>
            <a:off x="6013781" y="4361117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2D4ECB-8850-335D-AE70-8DF1E8BEA585}"/>
              </a:ext>
            </a:extLst>
          </p:cNvPr>
          <p:cNvCxnSpPr>
            <a:cxnSpLocks/>
          </p:cNvCxnSpPr>
          <p:nvPr/>
        </p:nvCxnSpPr>
        <p:spPr>
          <a:xfrm>
            <a:off x="6005922" y="4654920"/>
            <a:ext cx="922259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CAC761A-CA6D-D384-E93F-4C5100A69086}"/>
              </a:ext>
            </a:extLst>
          </p:cNvPr>
          <p:cNvCxnSpPr>
            <a:cxnSpLocks/>
          </p:cNvCxnSpPr>
          <p:nvPr/>
        </p:nvCxnSpPr>
        <p:spPr>
          <a:xfrm>
            <a:off x="6609239" y="4507232"/>
            <a:ext cx="0" cy="379822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B62F75-B4F3-53E1-6C44-5F7BB2864F33}"/>
              </a:ext>
            </a:extLst>
          </p:cNvPr>
          <p:cNvCxnSpPr>
            <a:cxnSpLocks/>
          </p:cNvCxnSpPr>
          <p:nvPr/>
        </p:nvCxnSpPr>
        <p:spPr>
          <a:xfrm flipV="1">
            <a:off x="6787040" y="4361117"/>
            <a:ext cx="0" cy="146115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1D2D8F3-3BC5-CB27-5870-51743B7ED039}"/>
              </a:ext>
            </a:extLst>
          </p:cNvPr>
          <p:cNvSpPr txBox="1"/>
          <p:nvPr/>
        </p:nvSpPr>
        <p:spPr>
          <a:xfrm>
            <a:off x="4087568" y="2782085"/>
            <a:ext cx="914400" cy="3582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/>
              <a:t>high</a:t>
            </a:r>
          </a:p>
          <a:p>
            <a:pPr algn="l"/>
            <a:r>
              <a:rPr lang="en-US" sz="1600"/>
              <a:t>level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D7A0F0-9BA3-7CDE-C8E9-040EC30E88A6}"/>
              </a:ext>
            </a:extLst>
          </p:cNvPr>
          <p:cNvSpPr txBox="1"/>
          <p:nvPr/>
        </p:nvSpPr>
        <p:spPr>
          <a:xfrm>
            <a:off x="4091498" y="4075957"/>
            <a:ext cx="914400" cy="3582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/>
              <a:t>low</a:t>
            </a:r>
          </a:p>
          <a:p>
            <a:pPr algn="l"/>
            <a:r>
              <a:rPr lang="en-US" sz="1600"/>
              <a:t>level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0EA28C0-B022-EE12-E497-9439B55EF913}"/>
              </a:ext>
            </a:extLst>
          </p:cNvPr>
          <p:cNvCxnSpPr>
            <a:cxnSpLocks/>
          </p:cNvCxnSpPr>
          <p:nvPr/>
        </p:nvCxnSpPr>
        <p:spPr>
          <a:xfrm flipH="1">
            <a:off x="6321373" y="3555126"/>
            <a:ext cx="127608" cy="356474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2993B9F-3687-8820-63DC-352EC61F1108}"/>
              </a:ext>
            </a:extLst>
          </p:cNvPr>
          <p:cNvCxnSpPr>
            <a:cxnSpLocks/>
          </p:cNvCxnSpPr>
          <p:nvPr/>
        </p:nvCxnSpPr>
        <p:spPr>
          <a:xfrm>
            <a:off x="6448981" y="3555126"/>
            <a:ext cx="160258" cy="356474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933D74D-69EB-56FC-1BFD-B8FD80943F52}"/>
              </a:ext>
            </a:extLst>
          </p:cNvPr>
          <p:cNvCxnSpPr>
            <a:cxnSpLocks/>
          </p:cNvCxnSpPr>
          <p:nvPr/>
        </p:nvCxnSpPr>
        <p:spPr>
          <a:xfrm>
            <a:off x="6448981" y="3565515"/>
            <a:ext cx="287866" cy="346085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7BC41E5-CDAB-5CE4-64FF-8CEB3BB18855}"/>
              </a:ext>
            </a:extLst>
          </p:cNvPr>
          <p:cNvSpPr txBox="1"/>
          <p:nvPr/>
        </p:nvSpPr>
        <p:spPr>
          <a:xfrm>
            <a:off x="6609239" y="3485585"/>
            <a:ext cx="287866" cy="35485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/>
              <a:t>???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E1C88F9-2FFF-9DC5-C067-3DC23D1E9EE8}"/>
              </a:ext>
            </a:extLst>
          </p:cNvPr>
          <p:cNvCxnSpPr>
            <a:cxnSpLocks/>
          </p:cNvCxnSpPr>
          <p:nvPr/>
        </p:nvCxnSpPr>
        <p:spPr>
          <a:xfrm flipV="1">
            <a:off x="6448981" y="3429000"/>
            <a:ext cx="0" cy="126126"/>
          </a:xfrm>
          <a:prstGeom prst="line">
            <a:avLst/>
          </a:prstGeom>
          <a:ln>
            <a:solidFill>
              <a:srgbClr val="0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829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8C98-07F2-C8C7-3924-4DDFE021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1367"/>
            <a:ext cx="11338560" cy="800100"/>
          </a:xfrm>
        </p:spPr>
        <p:txBody>
          <a:bodyPr/>
          <a:lstStyle/>
          <a:p>
            <a:r>
              <a:rPr lang="en-US"/>
              <a:t>Hierachical Root Causing through Dependencies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5A894-7AC3-844B-C0A1-839368E5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D5D7F-8907-45B0-FAB0-4F3EF718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80C5C-C3D1-0930-DDF9-EE64B38D79B7}"/>
              </a:ext>
            </a:extLst>
          </p:cNvPr>
          <p:cNvSpPr txBox="1"/>
          <p:nvPr/>
        </p:nvSpPr>
        <p:spPr>
          <a:xfrm>
            <a:off x="1998729" y="1801931"/>
            <a:ext cx="1524000" cy="4978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 b="1">
                <a:solidFill>
                  <a:srgbClr val="0000FF"/>
                </a:solidFill>
              </a:rPr>
              <a:t>Architecture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674969-0B95-BB97-5448-2DF0B3F306D6}"/>
              </a:ext>
            </a:extLst>
          </p:cNvPr>
          <p:cNvSpPr txBox="1"/>
          <p:nvPr/>
        </p:nvSpPr>
        <p:spPr>
          <a:xfrm>
            <a:off x="1998729" y="2919531"/>
            <a:ext cx="1524000" cy="4978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 b="1">
                <a:solidFill>
                  <a:srgbClr val="7030A0"/>
                </a:solidFill>
              </a:rPr>
              <a:t>Micro-architecture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B88991-4366-A9BA-8E57-C9DAB461FC96}"/>
              </a:ext>
            </a:extLst>
          </p:cNvPr>
          <p:cNvSpPr txBox="1"/>
          <p:nvPr/>
        </p:nvSpPr>
        <p:spPr>
          <a:xfrm>
            <a:off x="2046671" y="4083470"/>
            <a:ext cx="1524000" cy="4978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 b="1">
                <a:solidFill>
                  <a:srgbClr val="00B050"/>
                </a:solidFill>
              </a:rPr>
              <a:t>Gate-level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582FA5-941E-F2B4-B778-9696C9211628}"/>
              </a:ext>
            </a:extLst>
          </p:cNvPr>
          <p:cNvCxnSpPr>
            <a:cxnSpLocks/>
          </p:cNvCxnSpPr>
          <p:nvPr/>
        </p:nvCxnSpPr>
        <p:spPr>
          <a:xfrm flipV="1">
            <a:off x="5280409" y="1578206"/>
            <a:ext cx="0" cy="883920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509895-DFE4-AD93-A7BB-47AFF2BC06C6}"/>
              </a:ext>
            </a:extLst>
          </p:cNvPr>
          <p:cNvCxnSpPr>
            <a:cxnSpLocks/>
          </p:cNvCxnSpPr>
          <p:nvPr/>
        </p:nvCxnSpPr>
        <p:spPr>
          <a:xfrm flipV="1">
            <a:off x="5016249" y="2020166"/>
            <a:ext cx="3860800" cy="11648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97D4BE-C95E-D1E6-341B-FE4143428133}"/>
              </a:ext>
            </a:extLst>
          </p:cNvPr>
          <p:cNvCxnSpPr>
            <a:cxnSpLocks/>
          </p:cNvCxnSpPr>
          <p:nvPr/>
        </p:nvCxnSpPr>
        <p:spPr>
          <a:xfrm flipV="1">
            <a:off x="5280409" y="2695806"/>
            <a:ext cx="0" cy="883920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3E3403-7825-7059-1A04-4FBEF79875B6}"/>
              </a:ext>
            </a:extLst>
          </p:cNvPr>
          <p:cNvCxnSpPr>
            <a:cxnSpLocks/>
          </p:cNvCxnSpPr>
          <p:nvPr/>
        </p:nvCxnSpPr>
        <p:spPr>
          <a:xfrm flipV="1">
            <a:off x="5016249" y="3137766"/>
            <a:ext cx="3860800" cy="11648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58BE26-98D1-EEA1-7A0F-1F6F45A03397}"/>
              </a:ext>
            </a:extLst>
          </p:cNvPr>
          <p:cNvCxnSpPr>
            <a:cxnSpLocks/>
          </p:cNvCxnSpPr>
          <p:nvPr/>
        </p:nvCxnSpPr>
        <p:spPr>
          <a:xfrm flipV="1">
            <a:off x="5280409" y="3813406"/>
            <a:ext cx="0" cy="883920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48C66C-8BBE-CB5E-5775-69C7F08159B3}"/>
              </a:ext>
            </a:extLst>
          </p:cNvPr>
          <p:cNvCxnSpPr>
            <a:cxnSpLocks/>
          </p:cNvCxnSpPr>
          <p:nvPr/>
        </p:nvCxnSpPr>
        <p:spPr>
          <a:xfrm flipV="1">
            <a:off x="5016249" y="4255366"/>
            <a:ext cx="3860800" cy="11648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112E1CC-D156-8C13-0F0A-2F6A10543C14}"/>
              </a:ext>
            </a:extLst>
          </p:cNvPr>
          <p:cNvSpPr txBox="1"/>
          <p:nvPr/>
        </p:nvSpPr>
        <p:spPr>
          <a:xfrm>
            <a:off x="8623050" y="2127588"/>
            <a:ext cx="1503679" cy="3048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/>
              <a:t>Time (Cycles)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2EF39B-6289-3C73-706D-CB7B966370EA}"/>
              </a:ext>
            </a:extLst>
          </p:cNvPr>
          <p:cNvSpPr txBox="1"/>
          <p:nvPr/>
        </p:nvSpPr>
        <p:spPr>
          <a:xfrm>
            <a:off x="8623049" y="3274925"/>
            <a:ext cx="1503679" cy="3048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/>
              <a:t>Time (Cycles)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96A592-EA77-984A-2C50-7B1F9F634305}"/>
              </a:ext>
            </a:extLst>
          </p:cNvPr>
          <p:cNvSpPr txBox="1"/>
          <p:nvPr/>
        </p:nvSpPr>
        <p:spPr>
          <a:xfrm>
            <a:off x="8623048" y="4422262"/>
            <a:ext cx="1503679" cy="3048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/>
              <a:t>Time (Cycles)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0D99B-EDC6-8D62-A095-A1E1E060498D}"/>
              </a:ext>
            </a:extLst>
          </p:cNvPr>
          <p:cNvCxnSpPr>
            <a:cxnSpLocks/>
          </p:cNvCxnSpPr>
          <p:nvPr/>
        </p:nvCxnSpPr>
        <p:spPr>
          <a:xfrm>
            <a:off x="5288268" y="1904814"/>
            <a:ext cx="3212861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FBBBBC-EB38-5AC6-BD80-AC43195EBF71}"/>
              </a:ext>
            </a:extLst>
          </p:cNvPr>
          <p:cNvCxnSpPr>
            <a:cxnSpLocks/>
          </p:cNvCxnSpPr>
          <p:nvPr/>
        </p:nvCxnSpPr>
        <p:spPr>
          <a:xfrm>
            <a:off x="5280409" y="2179567"/>
            <a:ext cx="322072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CACDDB-B203-E4F0-A085-E77ABFE65A0D}"/>
              </a:ext>
            </a:extLst>
          </p:cNvPr>
          <p:cNvCxnSpPr>
            <a:cxnSpLocks/>
          </p:cNvCxnSpPr>
          <p:nvPr/>
        </p:nvCxnSpPr>
        <p:spPr>
          <a:xfrm>
            <a:off x="5288268" y="3019222"/>
            <a:ext cx="3212861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E5ED840-BF1F-3F5A-73A7-5D77CA3203F5}"/>
              </a:ext>
            </a:extLst>
          </p:cNvPr>
          <p:cNvCxnSpPr>
            <a:cxnSpLocks/>
          </p:cNvCxnSpPr>
          <p:nvPr/>
        </p:nvCxnSpPr>
        <p:spPr>
          <a:xfrm>
            <a:off x="5280409" y="3293975"/>
            <a:ext cx="322072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E9F8F27-E679-A908-816D-454CBA159F22}"/>
              </a:ext>
            </a:extLst>
          </p:cNvPr>
          <p:cNvCxnSpPr>
            <a:cxnSpLocks/>
          </p:cNvCxnSpPr>
          <p:nvPr/>
        </p:nvCxnSpPr>
        <p:spPr>
          <a:xfrm>
            <a:off x="5288268" y="4133630"/>
            <a:ext cx="3212861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4C4E413-E089-71E6-742F-42B1CF84F344}"/>
              </a:ext>
            </a:extLst>
          </p:cNvPr>
          <p:cNvCxnSpPr>
            <a:cxnSpLocks/>
          </p:cNvCxnSpPr>
          <p:nvPr/>
        </p:nvCxnSpPr>
        <p:spPr>
          <a:xfrm>
            <a:off x="5280409" y="4408383"/>
            <a:ext cx="322072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57C723-4B0B-87B3-7124-BACDD7BADA98}"/>
              </a:ext>
            </a:extLst>
          </p:cNvPr>
          <p:cNvCxnSpPr>
            <a:cxnSpLocks/>
          </p:cNvCxnSpPr>
          <p:nvPr/>
        </p:nvCxnSpPr>
        <p:spPr>
          <a:xfrm flipV="1">
            <a:off x="5713479" y="1969472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6AE8ECE-2AF4-5B41-0A5D-F8B6D7884B56}"/>
              </a:ext>
            </a:extLst>
          </p:cNvPr>
          <p:cNvCxnSpPr>
            <a:cxnSpLocks/>
          </p:cNvCxnSpPr>
          <p:nvPr/>
        </p:nvCxnSpPr>
        <p:spPr>
          <a:xfrm flipV="1">
            <a:off x="6151309" y="1970534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2CDC012-E7DD-D339-3205-B23CA1B4D94C}"/>
              </a:ext>
            </a:extLst>
          </p:cNvPr>
          <p:cNvCxnSpPr>
            <a:cxnSpLocks/>
          </p:cNvCxnSpPr>
          <p:nvPr/>
        </p:nvCxnSpPr>
        <p:spPr>
          <a:xfrm flipV="1">
            <a:off x="6589139" y="1971596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68097FE-9D40-A742-0A18-8B1343EE3881}"/>
              </a:ext>
            </a:extLst>
          </p:cNvPr>
          <p:cNvCxnSpPr>
            <a:cxnSpLocks/>
          </p:cNvCxnSpPr>
          <p:nvPr/>
        </p:nvCxnSpPr>
        <p:spPr>
          <a:xfrm flipV="1">
            <a:off x="7026969" y="1972658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DA42A51-6A21-3C23-E247-674BBAE55A22}"/>
              </a:ext>
            </a:extLst>
          </p:cNvPr>
          <p:cNvCxnSpPr>
            <a:cxnSpLocks/>
          </p:cNvCxnSpPr>
          <p:nvPr/>
        </p:nvCxnSpPr>
        <p:spPr>
          <a:xfrm flipV="1">
            <a:off x="7464799" y="1973720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22D8BB1-ED09-7D82-E4BF-0D13FA92173F}"/>
              </a:ext>
            </a:extLst>
          </p:cNvPr>
          <p:cNvCxnSpPr>
            <a:cxnSpLocks/>
          </p:cNvCxnSpPr>
          <p:nvPr/>
        </p:nvCxnSpPr>
        <p:spPr>
          <a:xfrm flipV="1">
            <a:off x="7902629" y="1974782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1D08592-A9DA-FF0B-0138-858B975AD862}"/>
              </a:ext>
            </a:extLst>
          </p:cNvPr>
          <p:cNvCxnSpPr>
            <a:cxnSpLocks/>
          </p:cNvCxnSpPr>
          <p:nvPr/>
        </p:nvCxnSpPr>
        <p:spPr>
          <a:xfrm flipV="1">
            <a:off x="8340459" y="1975844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4DF680C-55AA-EE14-CA89-CBD8136F71DE}"/>
              </a:ext>
            </a:extLst>
          </p:cNvPr>
          <p:cNvCxnSpPr>
            <a:cxnSpLocks/>
          </p:cNvCxnSpPr>
          <p:nvPr/>
        </p:nvCxnSpPr>
        <p:spPr>
          <a:xfrm flipV="1">
            <a:off x="5713479" y="3079029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C88AA09-5B65-82BF-EEFE-E2DDDAFCAA66}"/>
              </a:ext>
            </a:extLst>
          </p:cNvPr>
          <p:cNvCxnSpPr>
            <a:cxnSpLocks/>
          </p:cNvCxnSpPr>
          <p:nvPr/>
        </p:nvCxnSpPr>
        <p:spPr>
          <a:xfrm flipV="1">
            <a:off x="6151309" y="3080091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FE90E85-B28D-A09D-0052-BFCF36DC7F09}"/>
              </a:ext>
            </a:extLst>
          </p:cNvPr>
          <p:cNvCxnSpPr>
            <a:cxnSpLocks/>
          </p:cNvCxnSpPr>
          <p:nvPr/>
        </p:nvCxnSpPr>
        <p:spPr>
          <a:xfrm flipV="1">
            <a:off x="6589139" y="3081153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2168BAB-8117-8453-E056-F4321925A85C}"/>
              </a:ext>
            </a:extLst>
          </p:cNvPr>
          <p:cNvCxnSpPr>
            <a:cxnSpLocks/>
          </p:cNvCxnSpPr>
          <p:nvPr/>
        </p:nvCxnSpPr>
        <p:spPr>
          <a:xfrm flipV="1">
            <a:off x="7026969" y="3082215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198BC88-0245-89FA-0130-AA8E69870729}"/>
              </a:ext>
            </a:extLst>
          </p:cNvPr>
          <p:cNvCxnSpPr>
            <a:cxnSpLocks/>
          </p:cNvCxnSpPr>
          <p:nvPr/>
        </p:nvCxnSpPr>
        <p:spPr>
          <a:xfrm flipV="1">
            <a:off x="7464799" y="3083277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746AF5E-F61D-51BC-554B-4E4E2281E64D}"/>
              </a:ext>
            </a:extLst>
          </p:cNvPr>
          <p:cNvCxnSpPr>
            <a:cxnSpLocks/>
          </p:cNvCxnSpPr>
          <p:nvPr/>
        </p:nvCxnSpPr>
        <p:spPr>
          <a:xfrm flipV="1">
            <a:off x="7902629" y="3084339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D539CDB-2DDA-D675-19DF-6A9F2D6B7468}"/>
              </a:ext>
            </a:extLst>
          </p:cNvPr>
          <p:cNvCxnSpPr>
            <a:cxnSpLocks/>
          </p:cNvCxnSpPr>
          <p:nvPr/>
        </p:nvCxnSpPr>
        <p:spPr>
          <a:xfrm flipV="1">
            <a:off x="8340459" y="3085401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D0EA13E-F711-F13D-E4D6-3D414130E914}"/>
              </a:ext>
            </a:extLst>
          </p:cNvPr>
          <p:cNvCxnSpPr>
            <a:cxnSpLocks/>
          </p:cNvCxnSpPr>
          <p:nvPr/>
        </p:nvCxnSpPr>
        <p:spPr>
          <a:xfrm flipV="1">
            <a:off x="5713479" y="4204461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D4AA5CF-090E-7A6D-9DBA-4E3297329CAE}"/>
              </a:ext>
            </a:extLst>
          </p:cNvPr>
          <p:cNvCxnSpPr>
            <a:cxnSpLocks/>
          </p:cNvCxnSpPr>
          <p:nvPr/>
        </p:nvCxnSpPr>
        <p:spPr>
          <a:xfrm flipV="1">
            <a:off x="6151309" y="4205523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23914E8-B47B-2DF4-D051-89505A5E4B5D}"/>
              </a:ext>
            </a:extLst>
          </p:cNvPr>
          <p:cNvCxnSpPr>
            <a:cxnSpLocks/>
          </p:cNvCxnSpPr>
          <p:nvPr/>
        </p:nvCxnSpPr>
        <p:spPr>
          <a:xfrm flipV="1">
            <a:off x="6589139" y="4206585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A65503-7F6E-FFD3-F81F-A1A7A70D170E}"/>
              </a:ext>
            </a:extLst>
          </p:cNvPr>
          <p:cNvCxnSpPr>
            <a:cxnSpLocks/>
          </p:cNvCxnSpPr>
          <p:nvPr/>
        </p:nvCxnSpPr>
        <p:spPr>
          <a:xfrm flipV="1">
            <a:off x="7026969" y="4207647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CD4F426-CEFE-D56C-C251-0B2186016E3E}"/>
              </a:ext>
            </a:extLst>
          </p:cNvPr>
          <p:cNvCxnSpPr>
            <a:cxnSpLocks/>
          </p:cNvCxnSpPr>
          <p:nvPr/>
        </p:nvCxnSpPr>
        <p:spPr>
          <a:xfrm flipV="1">
            <a:off x="7464799" y="4208709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1AED244-41AE-4F51-C2ED-B89F0732EC55}"/>
              </a:ext>
            </a:extLst>
          </p:cNvPr>
          <p:cNvCxnSpPr>
            <a:cxnSpLocks/>
          </p:cNvCxnSpPr>
          <p:nvPr/>
        </p:nvCxnSpPr>
        <p:spPr>
          <a:xfrm flipV="1">
            <a:off x="7902629" y="4209771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3B4958C-4594-1574-FBDD-E0FF9D76A901}"/>
              </a:ext>
            </a:extLst>
          </p:cNvPr>
          <p:cNvCxnSpPr>
            <a:cxnSpLocks/>
          </p:cNvCxnSpPr>
          <p:nvPr/>
        </p:nvCxnSpPr>
        <p:spPr>
          <a:xfrm flipV="1">
            <a:off x="8340459" y="4210833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1D22A14-266D-5D1F-E0B2-573944B8D5A1}"/>
              </a:ext>
            </a:extLst>
          </p:cNvPr>
          <p:cNvCxnSpPr/>
          <p:nvPr/>
        </p:nvCxnSpPr>
        <p:spPr>
          <a:xfrm flipV="1">
            <a:off x="6151309" y="1571482"/>
            <a:ext cx="0" cy="448684"/>
          </a:xfrm>
          <a:prstGeom prst="line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0616B6D-4322-3D62-F8CE-6D4F4D8DAF5A}"/>
              </a:ext>
            </a:extLst>
          </p:cNvPr>
          <p:cNvCxnSpPr/>
          <p:nvPr/>
        </p:nvCxnSpPr>
        <p:spPr>
          <a:xfrm flipV="1">
            <a:off x="6151309" y="4255155"/>
            <a:ext cx="0" cy="448684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F0C1571-D9AB-5D21-B854-8AC512BEA11A}"/>
              </a:ext>
            </a:extLst>
          </p:cNvPr>
          <p:cNvSpPr/>
          <p:nvPr/>
        </p:nvSpPr>
        <p:spPr bwMode="auto">
          <a:xfrm>
            <a:off x="6223150" y="2097443"/>
            <a:ext cx="111041" cy="1986027"/>
          </a:xfrm>
          <a:custGeom>
            <a:avLst/>
            <a:gdLst>
              <a:gd name="connsiteX0" fmla="*/ 9625 w 250272"/>
              <a:gd name="connsiteY0" fmla="*/ 0 h 2714324"/>
              <a:gd name="connsiteX1" fmla="*/ 250257 w 250272"/>
              <a:gd name="connsiteY1" fmla="*/ 1106905 h 2714324"/>
              <a:gd name="connsiteX2" fmla="*/ 0 w 250272"/>
              <a:gd name="connsiteY2" fmla="*/ 2714324 h 271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272" h="2714324">
                <a:moveTo>
                  <a:pt x="9625" y="0"/>
                </a:moveTo>
                <a:cubicBezTo>
                  <a:pt x="130743" y="327259"/>
                  <a:pt x="251861" y="654518"/>
                  <a:pt x="250257" y="1106905"/>
                </a:cubicBezTo>
                <a:cubicBezTo>
                  <a:pt x="248653" y="1559292"/>
                  <a:pt x="124326" y="2136808"/>
                  <a:pt x="0" y="2714324"/>
                </a:cubicBezTo>
              </a:path>
            </a:pathLst>
          </a:custGeom>
          <a:noFill/>
          <a:ln w="12700" cap="sq" algn="ctr">
            <a:solidFill>
              <a:schemeClr val="tx2">
                <a:lumMod val="60000"/>
                <a:lumOff val="40000"/>
              </a:schemeClr>
            </a:solidFill>
            <a:prstDash val="sys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FB42FAD-FC2B-C029-7A85-4AFAFF58BAA9}"/>
              </a:ext>
            </a:extLst>
          </p:cNvPr>
          <p:cNvSpPr/>
          <p:nvPr/>
        </p:nvSpPr>
        <p:spPr bwMode="auto">
          <a:xfrm>
            <a:off x="6402386" y="5375929"/>
            <a:ext cx="375920" cy="538480"/>
          </a:xfrm>
          <a:prstGeom prst="rect">
            <a:avLst/>
          </a:prstGeom>
          <a:noFill/>
          <a:ln w="28575" cap="sq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B733D0FE-7DC6-503B-2D5B-8F7B39F8AD0C}"/>
              </a:ext>
            </a:extLst>
          </p:cNvPr>
          <p:cNvSpPr/>
          <p:nvPr/>
        </p:nvSpPr>
        <p:spPr bwMode="auto">
          <a:xfrm>
            <a:off x="6481365" y="5745541"/>
            <a:ext cx="185181" cy="168868"/>
          </a:xfrm>
          <a:prstGeom prst="triangle">
            <a:avLst/>
          </a:prstGeom>
          <a:noFill/>
          <a:ln w="28575" cap="sq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80" name="Group 172">
            <a:extLst>
              <a:ext uri="{FF2B5EF4-FFF2-40B4-BE49-F238E27FC236}">
                <a16:creationId xmlns:a16="http://schemas.microsoft.com/office/drawing/2014/main" id="{DE1D53C6-F586-114C-7F3D-099050DE3033}"/>
              </a:ext>
            </a:extLst>
          </p:cNvPr>
          <p:cNvGrpSpPr>
            <a:grpSpLocks/>
          </p:cNvGrpSpPr>
          <p:nvPr/>
        </p:nvGrpSpPr>
        <p:grpSpPr bwMode="auto">
          <a:xfrm>
            <a:off x="8098923" y="5825910"/>
            <a:ext cx="465186" cy="279435"/>
            <a:chOff x="2304" y="3542"/>
            <a:chExt cx="576" cy="346"/>
          </a:xfrm>
        </p:grpSpPr>
        <p:sp>
          <p:nvSpPr>
            <p:cNvPr id="82" name="AutoShape 173">
              <a:extLst>
                <a:ext uri="{FF2B5EF4-FFF2-40B4-BE49-F238E27FC236}">
                  <a16:creationId xmlns:a16="http://schemas.microsoft.com/office/drawing/2014/main" id="{3F7864FB-AA45-811C-26B1-A85D99F31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" y="3542"/>
              <a:ext cx="346" cy="346"/>
            </a:xfrm>
            <a:prstGeom prst="flowChartDelay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3" name="Line 174">
              <a:extLst>
                <a:ext uri="{FF2B5EF4-FFF2-40B4-BE49-F238E27FC236}">
                  <a16:creationId xmlns:a16="http://schemas.microsoft.com/office/drawing/2014/main" id="{E18FF4AE-A504-E580-978B-A8F21402F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" y="3715"/>
              <a:ext cx="115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75">
              <a:extLst>
                <a:ext uri="{FF2B5EF4-FFF2-40B4-BE49-F238E27FC236}">
                  <a16:creationId xmlns:a16="http://schemas.microsoft.com/office/drawing/2014/main" id="{94E769F5-2FB5-1B8F-EA69-B5634FE95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600"/>
              <a:ext cx="115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76">
              <a:extLst>
                <a:ext uri="{FF2B5EF4-FFF2-40B4-BE49-F238E27FC236}">
                  <a16:creationId xmlns:a16="http://schemas.microsoft.com/office/drawing/2014/main" id="{1B154469-012F-C839-04F1-02EBDD9168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830"/>
              <a:ext cx="115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06BF3A3B-4FE8-EAD7-4187-CAE1E0B0402F}"/>
              </a:ext>
            </a:extLst>
          </p:cNvPr>
          <p:cNvSpPr/>
          <p:nvPr/>
        </p:nvSpPr>
        <p:spPr bwMode="auto">
          <a:xfrm>
            <a:off x="6804548" y="5529478"/>
            <a:ext cx="1322915" cy="349575"/>
          </a:xfrm>
          <a:custGeom>
            <a:avLst/>
            <a:gdLst>
              <a:gd name="connsiteX0" fmla="*/ 0 w 1354666"/>
              <a:gd name="connsiteY0" fmla="*/ 451926 h 737080"/>
              <a:gd name="connsiteX1" fmla="*/ 1117600 w 1354666"/>
              <a:gd name="connsiteY1" fmla="*/ 3193 h 737080"/>
              <a:gd name="connsiteX2" fmla="*/ 702733 w 1354666"/>
              <a:gd name="connsiteY2" fmla="*/ 655126 h 737080"/>
              <a:gd name="connsiteX3" fmla="*/ 1354666 w 1354666"/>
              <a:gd name="connsiteY3" fmla="*/ 705926 h 737080"/>
              <a:gd name="connsiteX0" fmla="*/ 0 w 1354666"/>
              <a:gd name="connsiteY0" fmla="*/ 233903 h 519057"/>
              <a:gd name="connsiteX1" fmla="*/ 713492 w 1354666"/>
              <a:gd name="connsiteY1" fmla="*/ 13840 h 519057"/>
              <a:gd name="connsiteX2" fmla="*/ 702733 w 1354666"/>
              <a:gd name="connsiteY2" fmla="*/ 437103 h 519057"/>
              <a:gd name="connsiteX3" fmla="*/ 1354666 w 1354666"/>
              <a:gd name="connsiteY3" fmla="*/ 487903 h 51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4666" h="519057">
                <a:moveTo>
                  <a:pt x="0" y="233903"/>
                </a:moveTo>
                <a:cubicBezTo>
                  <a:pt x="500239" y="-7397"/>
                  <a:pt x="596370" y="-20027"/>
                  <a:pt x="713492" y="13840"/>
                </a:cubicBezTo>
                <a:cubicBezTo>
                  <a:pt x="830614" y="47707"/>
                  <a:pt x="663222" y="319981"/>
                  <a:pt x="702733" y="437103"/>
                </a:cubicBezTo>
                <a:cubicBezTo>
                  <a:pt x="742244" y="554225"/>
                  <a:pt x="1048455" y="521064"/>
                  <a:pt x="1354666" y="487903"/>
                </a:cubicBezTo>
              </a:path>
            </a:pathLst>
          </a:custGeom>
          <a:noFill/>
          <a:ln w="28575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714B7CE-C2B4-63C2-AF2E-F898D8119FAA}"/>
              </a:ext>
            </a:extLst>
          </p:cNvPr>
          <p:cNvSpPr txBox="1"/>
          <p:nvPr/>
        </p:nvSpPr>
        <p:spPr>
          <a:xfrm>
            <a:off x="4325033" y="5311424"/>
            <a:ext cx="914400" cy="3495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 b="1"/>
              <a:t>Intracycle </a:t>
            </a:r>
            <a:br>
              <a:rPr lang="en-US" sz="1600" b="1"/>
            </a:br>
            <a:r>
              <a:rPr lang="en-US" sz="1600" b="1"/>
              <a:t>Dependency </a:t>
            </a:r>
            <a:br>
              <a:rPr lang="en-US" sz="1600" b="1"/>
            </a:br>
            <a:r>
              <a:rPr lang="en-US" sz="1600" b="1"/>
              <a:t>Analysis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A3F096C-2CE8-9C6A-D8A0-CF7DAAE65A3B}"/>
              </a:ext>
            </a:extLst>
          </p:cNvPr>
          <p:cNvSpPr txBox="1"/>
          <p:nvPr/>
        </p:nvSpPr>
        <p:spPr>
          <a:xfrm>
            <a:off x="6334191" y="3461243"/>
            <a:ext cx="914400" cy="3495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/>
              <a:t>causes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27776E7-6CF2-1BC7-9BFA-28D4DED81231}"/>
              </a:ext>
            </a:extLst>
          </p:cNvPr>
          <p:cNvSpPr txBox="1"/>
          <p:nvPr/>
        </p:nvSpPr>
        <p:spPr>
          <a:xfrm>
            <a:off x="6365092" y="2487090"/>
            <a:ext cx="315488" cy="3048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CFFF598-4212-3DDD-F6BC-54CDCB60D5A8}"/>
              </a:ext>
            </a:extLst>
          </p:cNvPr>
          <p:cNvSpPr txBox="1"/>
          <p:nvPr/>
        </p:nvSpPr>
        <p:spPr>
          <a:xfrm>
            <a:off x="7464799" y="5183063"/>
            <a:ext cx="315488" cy="3048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 b="1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89150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648B1-51F7-1FC7-F0D8-04013D752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1AB16-0F9A-6849-9CD4-133C35C6B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1367"/>
            <a:ext cx="11338560" cy="800100"/>
          </a:xfrm>
        </p:spPr>
        <p:txBody>
          <a:bodyPr/>
          <a:lstStyle/>
          <a:p>
            <a:r>
              <a:rPr lang="en-US"/>
              <a:t>Hierachical Root Causing through Dependencies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566CA1-D554-ABE6-E877-89A19B84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13462-B8E4-C49D-5EA7-9DC12CE3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3C11A2-BF8E-BA65-3A41-FFAB3CC87FFA}"/>
              </a:ext>
            </a:extLst>
          </p:cNvPr>
          <p:cNvSpPr txBox="1"/>
          <p:nvPr/>
        </p:nvSpPr>
        <p:spPr>
          <a:xfrm>
            <a:off x="1998729" y="1801931"/>
            <a:ext cx="1524000" cy="4978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 b="1">
                <a:solidFill>
                  <a:srgbClr val="0000FF"/>
                </a:solidFill>
              </a:rPr>
              <a:t>Architecture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779EAB-6EC8-22DF-3342-9879E39EA37E}"/>
              </a:ext>
            </a:extLst>
          </p:cNvPr>
          <p:cNvSpPr txBox="1"/>
          <p:nvPr/>
        </p:nvSpPr>
        <p:spPr>
          <a:xfrm>
            <a:off x="1998729" y="2919531"/>
            <a:ext cx="1524000" cy="4978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 b="1">
                <a:solidFill>
                  <a:srgbClr val="7030A0"/>
                </a:solidFill>
              </a:rPr>
              <a:t>Micro-architecture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8B7AD9-E90F-94C7-398F-E6FE03705C35}"/>
              </a:ext>
            </a:extLst>
          </p:cNvPr>
          <p:cNvSpPr txBox="1"/>
          <p:nvPr/>
        </p:nvSpPr>
        <p:spPr>
          <a:xfrm>
            <a:off x="2046671" y="4083470"/>
            <a:ext cx="1524000" cy="4978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 b="1">
                <a:solidFill>
                  <a:srgbClr val="00B050"/>
                </a:solidFill>
              </a:rPr>
              <a:t>Gate-level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5C2555-3FDB-F165-9B81-A0F7AAC15B4E}"/>
              </a:ext>
            </a:extLst>
          </p:cNvPr>
          <p:cNvCxnSpPr>
            <a:cxnSpLocks/>
          </p:cNvCxnSpPr>
          <p:nvPr/>
        </p:nvCxnSpPr>
        <p:spPr>
          <a:xfrm flipV="1">
            <a:off x="5280409" y="1578206"/>
            <a:ext cx="0" cy="883920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9F5297-28FE-3EB9-ADFA-50B1BFF5B1DA}"/>
              </a:ext>
            </a:extLst>
          </p:cNvPr>
          <p:cNvCxnSpPr>
            <a:cxnSpLocks/>
          </p:cNvCxnSpPr>
          <p:nvPr/>
        </p:nvCxnSpPr>
        <p:spPr>
          <a:xfrm flipV="1">
            <a:off x="5016249" y="2020166"/>
            <a:ext cx="3860800" cy="11648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B980EB-F24C-BA05-0090-9B9DB8319A6F}"/>
              </a:ext>
            </a:extLst>
          </p:cNvPr>
          <p:cNvCxnSpPr>
            <a:cxnSpLocks/>
          </p:cNvCxnSpPr>
          <p:nvPr/>
        </p:nvCxnSpPr>
        <p:spPr>
          <a:xfrm flipV="1">
            <a:off x="5280409" y="2695806"/>
            <a:ext cx="0" cy="883920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4BF25C-8649-3618-D86D-0DF55E7ECDED}"/>
              </a:ext>
            </a:extLst>
          </p:cNvPr>
          <p:cNvCxnSpPr>
            <a:cxnSpLocks/>
          </p:cNvCxnSpPr>
          <p:nvPr/>
        </p:nvCxnSpPr>
        <p:spPr>
          <a:xfrm flipV="1">
            <a:off x="5016249" y="3137766"/>
            <a:ext cx="3860800" cy="11648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B8F9659-584B-7B6B-7A9E-718A35A9167B}"/>
              </a:ext>
            </a:extLst>
          </p:cNvPr>
          <p:cNvCxnSpPr>
            <a:cxnSpLocks/>
          </p:cNvCxnSpPr>
          <p:nvPr/>
        </p:nvCxnSpPr>
        <p:spPr>
          <a:xfrm flipV="1">
            <a:off x="5280409" y="3813406"/>
            <a:ext cx="0" cy="883920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A2D2F6-C763-3CD9-2E1C-DC7B3CDF64B2}"/>
              </a:ext>
            </a:extLst>
          </p:cNvPr>
          <p:cNvCxnSpPr>
            <a:cxnSpLocks/>
          </p:cNvCxnSpPr>
          <p:nvPr/>
        </p:nvCxnSpPr>
        <p:spPr>
          <a:xfrm flipV="1">
            <a:off x="5016249" y="4255366"/>
            <a:ext cx="3860800" cy="11648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A40F545-FB1A-AEFE-234B-00EEBA695429}"/>
              </a:ext>
            </a:extLst>
          </p:cNvPr>
          <p:cNvSpPr txBox="1"/>
          <p:nvPr/>
        </p:nvSpPr>
        <p:spPr>
          <a:xfrm>
            <a:off x="8623050" y="2127588"/>
            <a:ext cx="1503679" cy="3048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/>
              <a:t>Time (Cycles)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CBBAA9-D82B-5C94-29C5-0C1F1131C24B}"/>
              </a:ext>
            </a:extLst>
          </p:cNvPr>
          <p:cNvSpPr txBox="1"/>
          <p:nvPr/>
        </p:nvSpPr>
        <p:spPr>
          <a:xfrm>
            <a:off x="8623049" y="3274925"/>
            <a:ext cx="1503679" cy="3048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/>
              <a:t>Time (Cycles)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372177-617B-2501-219B-DFA26781FFB1}"/>
              </a:ext>
            </a:extLst>
          </p:cNvPr>
          <p:cNvSpPr txBox="1"/>
          <p:nvPr/>
        </p:nvSpPr>
        <p:spPr>
          <a:xfrm>
            <a:off x="8623048" y="4422262"/>
            <a:ext cx="1503679" cy="3048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/>
              <a:t>Time (Cycles)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D235D8-7236-BB4C-BC85-E6404B2F0649}"/>
              </a:ext>
            </a:extLst>
          </p:cNvPr>
          <p:cNvCxnSpPr>
            <a:cxnSpLocks/>
          </p:cNvCxnSpPr>
          <p:nvPr/>
        </p:nvCxnSpPr>
        <p:spPr>
          <a:xfrm>
            <a:off x="5288268" y="1904814"/>
            <a:ext cx="3212861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F34104-D095-09E9-F339-64CED4CC3E59}"/>
              </a:ext>
            </a:extLst>
          </p:cNvPr>
          <p:cNvCxnSpPr>
            <a:cxnSpLocks/>
          </p:cNvCxnSpPr>
          <p:nvPr/>
        </p:nvCxnSpPr>
        <p:spPr>
          <a:xfrm>
            <a:off x="5280409" y="2179567"/>
            <a:ext cx="322072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2100A4-3B9E-C083-58D7-F3667FDA7229}"/>
              </a:ext>
            </a:extLst>
          </p:cNvPr>
          <p:cNvCxnSpPr>
            <a:cxnSpLocks/>
          </p:cNvCxnSpPr>
          <p:nvPr/>
        </p:nvCxnSpPr>
        <p:spPr>
          <a:xfrm>
            <a:off x="5288268" y="3019222"/>
            <a:ext cx="3212861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A7A5C5-9A92-D570-5FC2-E688B530F294}"/>
              </a:ext>
            </a:extLst>
          </p:cNvPr>
          <p:cNvCxnSpPr>
            <a:cxnSpLocks/>
          </p:cNvCxnSpPr>
          <p:nvPr/>
        </p:nvCxnSpPr>
        <p:spPr>
          <a:xfrm>
            <a:off x="5280409" y="3293975"/>
            <a:ext cx="322072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135A50-3EA5-C3D2-9824-8178C9CEF821}"/>
              </a:ext>
            </a:extLst>
          </p:cNvPr>
          <p:cNvCxnSpPr>
            <a:cxnSpLocks/>
          </p:cNvCxnSpPr>
          <p:nvPr/>
        </p:nvCxnSpPr>
        <p:spPr>
          <a:xfrm>
            <a:off x="5288268" y="4133630"/>
            <a:ext cx="3212861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37587FC-8E22-2939-CE8F-C79AADFC7B6C}"/>
              </a:ext>
            </a:extLst>
          </p:cNvPr>
          <p:cNvCxnSpPr>
            <a:cxnSpLocks/>
          </p:cNvCxnSpPr>
          <p:nvPr/>
        </p:nvCxnSpPr>
        <p:spPr>
          <a:xfrm>
            <a:off x="5280409" y="4408383"/>
            <a:ext cx="322072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AF4AD6-1A2D-A9EC-6CA1-4C7B8A40BF21}"/>
              </a:ext>
            </a:extLst>
          </p:cNvPr>
          <p:cNvCxnSpPr>
            <a:cxnSpLocks/>
          </p:cNvCxnSpPr>
          <p:nvPr/>
        </p:nvCxnSpPr>
        <p:spPr>
          <a:xfrm flipV="1">
            <a:off x="5713479" y="1969472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D225528-BAA3-23B6-C752-9DDCC91CC1EF}"/>
              </a:ext>
            </a:extLst>
          </p:cNvPr>
          <p:cNvCxnSpPr>
            <a:cxnSpLocks/>
          </p:cNvCxnSpPr>
          <p:nvPr/>
        </p:nvCxnSpPr>
        <p:spPr>
          <a:xfrm flipV="1">
            <a:off x="6151309" y="1970534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145661D-7E79-1C0E-6652-28755C2E9633}"/>
              </a:ext>
            </a:extLst>
          </p:cNvPr>
          <p:cNvCxnSpPr>
            <a:cxnSpLocks/>
          </p:cNvCxnSpPr>
          <p:nvPr/>
        </p:nvCxnSpPr>
        <p:spPr>
          <a:xfrm flipV="1">
            <a:off x="6589139" y="1971596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605FFD4-AA8D-5C69-FE5B-9230CC60949C}"/>
              </a:ext>
            </a:extLst>
          </p:cNvPr>
          <p:cNvCxnSpPr>
            <a:cxnSpLocks/>
          </p:cNvCxnSpPr>
          <p:nvPr/>
        </p:nvCxnSpPr>
        <p:spPr>
          <a:xfrm flipV="1">
            <a:off x="7026969" y="1972658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18E422B-F0AA-1911-46A7-7FF3721665D6}"/>
              </a:ext>
            </a:extLst>
          </p:cNvPr>
          <p:cNvCxnSpPr>
            <a:cxnSpLocks/>
          </p:cNvCxnSpPr>
          <p:nvPr/>
        </p:nvCxnSpPr>
        <p:spPr>
          <a:xfrm flipV="1">
            <a:off x="7464799" y="1973720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29AEFC6-E719-EAC8-B8D3-7807EC98CC96}"/>
              </a:ext>
            </a:extLst>
          </p:cNvPr>
          <p:cNvCxnSpPr>
            <a:cxnSpLocks/>
          </p:cNvCxnSpPr>
          <p:nvPr/>
        </p:nvCxnSpPr>
        <p:spPr>
          <a:xfrm flipV="1">
            <a:off x="7902629" y="1974782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4CDC9ED-EC97-8928-601D-2C7985BDA049}"/>
              </a:ext>
            </a:extLst>
          </p:cNvPr>
          <p:cNvCxnSpPr>
            <a:cxnSpLocks/>
          </p:cNvCxnSpPr>
          <p:nvPr/>
        </p:nvCxnSpPr>
        <p:spPr>
          <a:xfrm flipV="1">
            <a:off x="8340459" y="1975844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E1DB8D3-0241-6746-5033-1A9D2ACF769C}"/>
              </a:ext>
            </a:extLst>
          </p:cNvPr>
          <p:cNvCxnSpPr>
            <a:cxnSpLocks/>
          </p:cNvCxnSpPr>
          <p:nvPr/>
        </p:nvCxnSpPr>
        <p:spPr>
          <a:xfrm flipV="1">
            <a:off x="5713479" y="3079029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8146469-AAFD-2C12-AF6E-FFF73D109D67}"/>
              </a:ext>
            </a:extLst>
          </p:cNvPr>
          <p:cNvCxnSpPr>
            <a:cxnSpLocks/>
          </p:cNvCxnSpPr>
          <p:nvPr/>
        </p:nvCxnSpPr>
        <p:spPr>
          <a:xfrm flipV="1">
            <a:off x="6151309" y="3080091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0A0AD64-DF51-A939-8ABF-22EB11F0263B}"/>
              </a:ext>
            </a:extLst>
          </p:cNvPr>
          <p:cNvCxnSpPr>
            <a:cxnSpLocks/>
          </p:cNvCxnSpPr>
          <p:nvPr/>
        </p:nvCxnSpPr>
        <p:spPr>
          <a:xfrm flipV="1">
            <a:off x="6589139" y="3081153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62FBD74-6A06-6E3D-E588-7082C0E423D4}"/>
              </a:ext>
            </a:extLst>
          </p:cNvPr>
          <p:cNvCxnSpPr>
            <a:cxnSpLocks/>
          </p:cNvCxnSpPr>
          <p:nvPr/>
        </p:nvCxnSpPr>
        <p:spPr>
          <a:xfrm flipV="1">
            <a:off x="7026969" y="3082215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5058CB4-4BFF-EFA3-3191-F445352D8529}"/>
              </a:ext>
            </a:extLst>
          </p:cNvPr>
          <p:cNvCxnSpPr>
            <a:cxnSpLocks/>
          </p:cNvCxnSpPr>
          <p:nvPr/>
        </p:nvCxnSpPr>
        <p:spPr>
          <a:xfrm flipV="1">
            <a:off x="7464799" y="3083277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6E6F7E7-6CFB-7565-95C0-7B44E6830E9E}"/>
              </a:ext>
            </a:extLst>
          </p:cNvPr>
          <p:cNvCxnSpPr>
            <a:cxnSpLocks/>
          </p:cNvCxnSpPr>
          <p:nvPr/>
        </p:nvCxnSpPr>
        <p:spPr>
          <a:xfrm flipV="1">
            <a:off x="7902629" y="3084339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3263322-721A-827C-F267-76A55ACF33C4}"/>
              </a:ext>
            </a:extLst>
          </p:cNvPr>
          <p:cNvCxnSpPr>
            <a:cxnSpLocks/>
          </p:cNvCxnSpPr>
          <p:nvPr/>
        </p:nvCxnSpPr>
        <p:spPr>
          <a:xfrm flipV="1">
            <a:off x="8340459" y="3085401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268DE78-96DD-7FBA-2C1C-3E8B0D097B1F}"/>
              </a:ext>
            </a:extLst>
          </p:cNvPr>
          <p:cNvCxnSpPr>
            <a:cxnSpLocks/>
          </p:cNvCxnSpPr>
          <p:nvPr/>
        </p:nvCxnSpPr>
        <p:spPr>
          <a:xfrm flipV="1">
            <a:off x="5713479" y="4204461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933D6B3-81F5-7356-E2AC-BFF9F31172FE}"/>
              </a:ext>
            </a:extLst>
          </p:cNvPr>
          <p:cNvCxnSpPr>
            <a:cxnSpLocks/>
          </p:cNvCxnSpPr>
          <p:nvPr/>
        </p:nvCxnSpPr>
        <p:spPr>
          <a:xfrm flipV="1">
            <a:off x="6151309" y="4205523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7D4AE31-AC17-7718-F09C-1E521AF1498D}"/>
              </a:ext>
            </a:extLst>
          </p:cNvPr>
          <p:cNvCxnSpPr>
            <a:cxnSpLocks/>
          </p:cNvCxnSpPr>
          <p:nvPr/>
        </p:nvCxnSpPr>
        <p:spPr>
          <a:xfrm flipV="1">
            <a:off x="6589139" y="4206585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76D4D28-813B-4C5C-167F-4687D6CBAB46}"/>
              </a:ext>
            </a:extLst>
          </p:cNvPr>
          <p:cNvCxnSpPr>
            <a:cxnSpLocks/>
          </p:cNvCxnSpPr>
          <p:nvPr/>
        </p:nvCxnSpPr>
        <p:spPr>
          <a:xfrm flipV="1">
            <a:off x="7026969" y="4207647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F796757-FF81-8896-8208-CFB3901B72A1}"/>
              </a:ext>
            </a:extLst>
          </p:cNvPr>
          <p:cNvCxnSpPr>
            <a:cxnSpLocks/>
          </p:cNvCxnSpPr>
          <p:nvPr/>
        </p:nvCxnSpPr>
        <p:spPr>
          <a:xfrm flipV="1">
            <a:off x="7464799" y="4208709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930FD9F-2C7F-BCC3-49A0-FF71EDB9DB06}"/>
              </a:ext>
            </a:extLst>
          </p:cNvPr>
          <p:cNvCxnSpPr>
            <a:cxnSpLocks/>
          </p:cNvCxnSpPr>
          <p:nvPr/>
        </p:nvCxnSpPr>
        <p:spPr>
          <a:xfrm flipV="1">
            <a:off x="7902629" y="4209771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6986FB5-56D8-E25A-7A7B-89454774DD00}"/>
              </a:ext>
            </a:extLst>
          </p:cNvPr>
          <p:cNvCxnSpPr>
            <a:cxnSpLocks/>
          </p:cNvCxnSpPr>
          <p:nvPr/>
        </p:nvCxnSpPr>
        <p:spPr>
          <a:xfrm flipV="1">
            <a:off x="8340459" y="4210833"/>
            <a:ext cx="0" cy="11271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3583E1B-A636-0BE2-3FD1-2A5496BA5833}"/>
              </a:ext>
            </a:extLst>
          </p:cNvPr>
          <p:cNvCxnSpPr/>
          <p:nvPr/>
        </p:nvCxnSpPr>
        <p:spPr>
          <a:xfrm flipV="1">
            <a:off x="6589139" y="2057003"/>
            <a:ext cx="0" cy="448684"/>
          </a:xfrm>
          <a:prstGeom prst="line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2704B3A-0092-1E91-8C97-0AB04814B4C5}"/>
              </a:ext>
            </a:extLst>
          </p:cNvPr>
          <p:cNvCxnSpPr/>
          <p:nvPr/>
        </p:nvCxnSpPr>
        <p:spPr>
          <a:xfrm flipV="1">
            <a:off x="6146602" y="3806682"/>
            <a:ext cx="0" cy="448684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8E27F95-AB4C-B890-350F-F45FD25ADDA0}"/>
              </a:ext>
            </a:extLst>
          </p:cNvPr>
          <p:cNvSpPr/>
          <p:nvPr/>
        </p:nvSpPr>
        <p:spPr bwMode="auto">
          <a:xfrm rot="11802194">
            <a:off x="6275283" y="2526887"/>
            <a:ext cx="111041" cy="1263024"/>
          </a:xfrm>
          <a:custGeom>
            <a:avLst/>
            <a:gdLst>
              <a:gd name="connsiteX0" fmla="*/ 9625 w 250272"/>
              <a:gd name="connsiteY0" fmla="*/ 0 h 2714324"/>
              <a:gd name="connsiteX1" fmla="*/ 250257 w 250272"/>
              <a:gd name="connsiteY1" fmla="*/ 1106905 h 2714324"/>
              <a:gd name="connsiteX2" fmla="*/ 0 w 250272"/>
              <a:gd name="connsiteY2" fmla="*/ 2714324 h 271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272" h="2714324">
                <a:moveTo>
                  <a:pt x="9625" y="0"/>
                </a:moveTo>
                <a:cubicBezTo>
                  <a:pt x="130743" y="327259"/>
                  <a:pt x="251861" y="654518"/>
                  <a:pt x="250257" y="1106905"/>
                </a:cubicBezTo>
                <a:cubicBezTo>
                  <a:pt x="248653" y="1559292"/>
                  <a:pt x="124326" y="2136808"/>
                  <a:pt x="0" y="2714324"/>
                </a:cubicBezTo>
              </a:path>
            </a:pathLst>
          </a:custGeom>
          <a:noFill/>
          <a:ln w="12700" cap="sq" algn="ctr">
            <a:solidFill>
              <a:schemeClr val="tx2">
                <a:lumMod val="60000"/>
                <a:lumOff val="40000"/>
              </a:schemeClr>
            </a:solidFill>
            <a:prstDash val="sys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C12BA2B-99EA-7CF7-8491-F3A1F8160B63}"/>
              </a:ext>
            </a:extLst>
          </p:cNvPr>
          <p:cNvSpPr/>
          <p:nvPr/>
        </p:nvSpPr>
        <p:spPr bwMode="auto">
          <a:xfrm>
            <a:off x="6374416" y="5405797"/>
            <a:ext cx="375920" cy="538480"/>
          </a:xfrm>
          <a:prstGeom prst="rect">
            <a:avLst/>
          </a:prstGeom>
          <a:noFill/>
          <a:ln w="28575" cap="sq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690BA8C1-0FB8-1DF8-EFF0-AB17D5866EEE}"/>
              </a:ext>
            </a:extLst>
          </p:cNvPr>
          <p:cNvSpPr/>
          <p:nvPr/>
        </p:nvSpPr>
        <p:spPr bwMode="auto">
          <a:xfrm>
            <a:off x="6453395" y="5775409"/>
            <a:ext cx="185181" cy="168868"/>
          </a:xfrm>
          <a:prstGeom prst="triangle">
            <a:avLst/>
          </a:prstGeom>
          <a:noFill/>
          <a:ln w="28575" cap="sq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80" name="Group 172">
            <a:extLst>
              <a:ext uri="{FF2B5EF4-FFF2-40B4-BE49-F238E27FC236}">
                <a16:creationId xmlns:a16="http://schemas.microsoft.com/office/drawing/2014/main" id="{0A2EF123-2D15-94F5-CCCB-1B37765DF0CA}"/>
              </a:ext>
            </a:extLst>
          </p:cNvPr>
          <p:cNvGrpSpPr>
            <a:grpSpLocks/>
          </p:cNvGrpSpPr>
          <p:nvPr/>
        </p:nvGrpSpPr>
        <p:grpSpPr bwMode="auto">
          <a:xfrm>
            <a:off x="4551063" y="5405797"/>
            <a:ext cx="465186" cy="349574"/>
            <a:chOff x="2304" y="3542"/>
            <a:chExt cx="576" cy="346"/>
          </a:xfrm>
        </p:grpSpPr>
        <p:sp>
          <p:nvSpPr>
            <p:cNvPr id="82" name="AutoShape 173">
              <a:extLst>
                <a:ext uri="{FF2B5EF4-FFF2-40B4-BE49-F238E27FC236}">
                  <a16:creationId xmlns:a16="http://schemas.microsoft.com/office/drawing/2014/main" id="{27C5D5B3-0AD7-AE9C-203A-855254F1D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" y="3542"/>
              <a:ext cx="346" cy="346"/>
            </a:xfrm>
            <a:prstGeom prst="flowChartDelay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3" name="Line 174">
              <a:extLst>
                <a:ext uri="{FF2B5EF4-FFF2-40B4-BE49-F238E27FC236}">
                  <a16:creationId xmlns:a16="http://schemas.microsoft.com/office/drawing/2014/main" id="{F6B02B5B-6209-8627-0E36-341EFFE348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" y="3715"/>
              <a:ext cx="115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75">
              <a:extLst>
                <a:ext uri="{FF2B5EF4-FFF2-40B4-BE49-F238E27FC236}">
                  <a16:creationId xmlns:a16="http://schemas.microsoft.com/office/drawing/2014/main" id="{BCE1A298-F42D-A306-4BCC-1D77FDA94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600"/>
              <a:ext cx="115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76">
              <a:extLst>
                <a:ext uri="{FF2B5EF4-FFF2-40B4-BE49-F238E27FC236}">
                  <a16:creationId xmlns:a16="http://schemas.microsoft.com/office/drawing/2014/main" id="{CCB5D098-67D8-E02B-7002-3FCCAEF68C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830"/>
              <a:ext cx="115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B219A895-D608-6588-446A-0660C7CA0316}"/>
              </a:ext>
            </a:extLst>
          </p:cNvPr>
          <p:cNvSpPr/>
          <p:nvPr/>
        </p:nvSpPr>
        <p:spPr bwMode="auto">
          <a:xfrm rot="10511989">
            <a:off x="5032290" y="5506797"/>
            <a:ext cx="1322915" cy="349575"/>
          </a:xfrm>
          <a:custGeom>
            <a:avLst/>
            <a:gdLst>
              <a:gd name="connsiteX0" fmla="*/ 0 w 1354666"/>
              <a:gd name="connsiteY0" fmla="*/ 451926 h 737080"/>
              <a:gd name="connsiteX1" fmla="*/ 1117600 w 1354666"/>
              <a:gd name="connsiteY1" fmla="*/ 3193 h 737080"/>
              <a:gd name="connsiteX2" fmla="*/ 702733 w 1354666"/>
              <a:gd name="connsiteY2" fmla="*/ 655126 h 737080"/>
              <a:gd name="connsiteX3" fmla="*/ 1354666 w 1354666"/>
              <a:gd name="connsiteY3" fmla="*/ 705926 h 737080"/>
              <a:gd name="connsiteX0" fmla="*/ 0 w 1354666"/>
              <a:gd name="connsiteY0" fmla="*/ 233903 h 519057"/>
              <a:gd name="connsiteX1" fmla="*/ 713492 w 1354666"/>
              <a:gd name="connsiteY1" fmla="*/ 13840 h 519057"/>
              <a:gd name="connsiteX2" fmla="*/ 702733 w 1354666"/>
              <a:gd name="connsiteY2" fmla="*/ 437103 h 519057"/>
              <a:gd name="connsiteX3" fmla="*/ 1354666 w 1354666"/>
              <a:gd name="connsiteY3" fmla="*/ 487903 h 51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4666" h="519057">
                <a:moveTo>
                  <a:pt x="0" y="233903"/>
                </a:moveTo>
                <a:cubicBezTo>
                  <a:pt x="500239" y="-7397"/>
                  <a:pt x="596370" y="-20027"/>
                  <a:pt x="713492" y="13840"/>
                </a:cubicBezTo>
                <a:cubicBezTo>
                  <a:pt x="830614" y="47707"/>
                  <a:pt x="663222" y="319981"/>
                  <a:pt x="702733" y="437103"/>
                </a:cubicBezTo>
                <a:cubicBezTo>
                  <a:pt x="742244" y="554225"/>
                  <a:pt x="1048455" y="521064"/>
                  <a:pt x="1354666" y="487903"/>
                </a:cubicBezTo>
              </a:path>
            </a:pathLst>
          </a:custGeom>
          <a:noFill/>
          <a:ln w="28575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AFD9694-73F3-6DFA-4E00-B80D57D905AA}"/>
              </a:ext>
            </a:extLst>
          </p:cNvPr>
          <p:cNvSpPr txBox="1"/>
          <p:nvPr/>
        </p:nvSpPr>
        <p:spPr>
          <a:xfrm>
            <a:off x="2303529" y="5179903"/>
            <a:ext cx="914400" cy="3495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 b="1"/>
              <a:t>Intercycle </a:t>
            </a:r>
            <a:br>
              <a:rPr lang="en-US" sz="1600" b="1"/>
            </a:br>
            <a:r>
              <a:rPr lang="en-US" sz="1600" b="1"/>
              <a:t>Dependency </a:t>
            </a:r>
            <a:br>
              <a:rPr lang="en-US" sz="1600" b="1"/>
            </a:br>
            <a:r>
              <a:rPr lang="en-US" sz="1600" b="1"/>
              <a:t>Analysis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D0AF529-727C-F3CF-57A8-7D440563E0D7}"/>
              </a:ext>
            </a:extLst>
          </p:cNvPr>
          <p:cNvSpPr/>
          <p:nvPr/>
        </p:nvSpPr>
        <p:spPr bwMode="auto">
          <a:xfrm rot="10511989">
            <a:off x="6803341" y="5599963"/>
            <a:ext cx="1322915" cy="349575"/>
          </a:xfrm>
          <a:custGeom>
            <a:avLst/>
            <a:gdLst>
              <a:gd name="connsiteX0" fmla="*/ 0 w 1354666"/>
              <a:gd name="connsiteY0" fmla="*/ 451926 h 737080"/>
              <a:gd name="connsiteX1" fmla="*/ 1117600 w 1354666"/>
              <a:gd name="connsiteY1" fmla="*/ 3193 h 737080"/>
              <a:gd name="connsiteX2" fmla="*/ 702733 w 1354666"/>
              <a:gd name="connsiteY2" fmla="*/ 655126 h 737080"/>
              <a:gd name="connsiteX3" fmla="*/ 1354666 w 1354666"/>
              <a:gd name="connsiteY3" fmla="*/ 705926 h 737080"/>
              <a:gd name="connsiteX0" fmla="*/ 0 w 1354666"/>
              <a:gd name="connsiteY0" fmla="*/ 233903 h 519057"/>
              <a:gd name="connsiteX1" fmla="*/ 713492 w 1354666"/>
              <a:gd name="connsiteY1" fmla="*/ 13840 h 519057"/>
              <a:gd name="connsiteX2" fmla="*/ 702733 w 1354666"/>
              <a:gd name="connsiteY2" fmla="*/ 437103 h 519057"/>
              <a:gd name="connsiteX3" fmla="*/ 1354666 w 1354666"/>
              <a:gd name="connsiteY3" fmla="*/ 487903 h 51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4666" h="519057">
                <a:moveTo>
                  <a:pt x="0" y="233903"/>
                </a:moveTo>
                <a:cubicBezTo>
                  <a:pt x="500239" y="-7397"/>
                  <a:pt x="596370" y="-20027"/>
                  <a:pt x="713492" y="13840"/>
                </a:cubicBezTo>
                <a:cubicBezTo>
                  <a:pt x="830614" y="47707"/>
                  <a:pt x="663222" y="319981"/>
                  <a:pt x="702733" y="437103"/>
                </a:cubicBezTo>
                <a:cubicBezTo>
                  <a:pt x="742244" y="554225"/>
                  <a:pt x="1048455" y="521064"/>
                  <a:pt x="1354666" y="487903"/>
                </a:cubicBezTo>
              </a:path>
            </a:pathLst>
          </a:custGeom>
          <a:noFill/>
          <a:ln w="28575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410874-386C-B6C8-D752-25B714759A88}"/>
              </a:ext>
            </a:extLst>
          </p:cNvPr>
          <p:cNvCxnSpPr/>
          <p:nvPr/>
        </p:nvCxnSpPr>
        <p:spPr>
          <a:xfrm flipV="1">
            <a:off x="7026969" y="2695189"/>
            <a:ext cx="0" cy="448684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E3B49B4-EE78-E602-AAE5-670BD08C8CD6}"/>
              </a:ext>
            </a:extLst>
          </p:cNvPr>
          <p:cNvSpPr/>
          <p:nvPr/>
        </p:nvSpPr>
        <p:spPr bwMode="auto">
          <a:xfrm>
            <a:off x="6675967" y="2450699"/>
            <a:ext cx="334433" cy="182434"/>
          </a:xfrm>
          <a:custGeom>
            <a:avLst/>
            <a:gdLst>
              <a:gd name="connsiteX0" fmla="*/ 0 w 334433"/>
              <a:gd name="connsiteY0" fmla="*/ 13101 h 182434"/>
              <a:gd name="connsiteX1" fmla="*/ 198966 w 334433"/>
              <a:gd name="connsiteY1" fmla="*/ 17334 h 182434"/>
              <a:gd name="connsiteX2" fmla="*/ 334433 w 334433"/>
              <a:gd name="connsiteY2" fmla="*/ 182434 h 1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433" h="182434">
                <a:moveTo>
                  <a:pt x="0" y="13101"/>
                </a:moveTo>
                <a:cubicBezTo>
                  <a:pt x="71613" y="1106"/>
                  <a:pt x="143227" y="-10888"/>
                  <a:pt x="198966" y="17334"/>
                </a:cubicBezTo>
                <a:cubicBezTo>
                  <a:pt x="254705" y="45556"/>
                  <a:pt x="294569" y="113995"/>
                  <a:pt x="334433" y="182434"/>
                </a:cubicBezTo>
              </a:path>
            </a:pathLst>
          </a:custGeom>
          <a:noFill/>
          <a:ln w="12700" cap="sq" algn="ctr">
            <a:solidFill>
              <a:schemeClr val="tx2">
                <a:lumMod val="60000"/>
                <a:lumOff val="40000"/>
              </a:schemeClr>
            </a:solidFill>
            <a:prstDash val="sys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B6EF0D-027D-435D-7EAE-EB5B7F249974}"/>
              </a:ext>
            </a:extLst>
          </p:cNvPr>
          <p:cNvSpPr/>
          <p:nvPr/>
        </p:nvSpPr>
        <p:spPr bwMode="auto">
          <a:xfrm>
            <a:off x="8152499" y="5452058"/>
            <a:ext cx="375920" cy="538480"/>
          </a:xfrm>
          <a:prstGeom prst="rect">
            <a:avLst/>
          </a:prstGeom>
          <a:noFill/>
          <a:ln w="28575" cap="sq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5C90DC99-51A3-86BF-B1CB-A8E254F24A12}"/>
              </a:ext>
            </a:extLst>
          </p:cNvPr>
          <p:cNvSpPr/>
          <p:nvPr/>
        </p:nvSpPr>
        <p:spPr bwMode="auto">
          <a:xfrm>
            <a:off x="8231478" y="5821670"/>
            <a:ext cx="185181" cy="168868"/>
          </a:xfrm>
          <a:prstGeom prst="triangle">
            <a:avLst/>
          </a:prstGeom>
          <a:noFill/>
          <a:ln w="28575" cap="sq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5E3579-5AD0-248E-63C6-2CBEC09DBE25}"/>
              </a:ext>
            </a:extLst>
          </p:cNvPr>
          <p:cNvSpPr txBox="1"/>
          <p:nvPr/>
        </p:nvSpPr>
        <p:spPr>
          <a:xfrm>
            <a:off x="5852407" y="3305469"/>
            <a:ext cx="315488" cy="3048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400F0E-BBB6-BAA8-3209-AB1071FBE0BD}"/>
              </a:ext>
            </a:extLst>
          </p:cNvPr>
          <p:cNvSpPr txBox="1"/>
          <p:nvPr/>
        </p:nvSpPr>
        <p:spPr>
          <a:xfrm>
            <a:off x="6939483" y="2241767"/>
            <a:ext cx="315488" cy="3048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5BD450-0C5E-3870-0FD8-6E54E76DE937}"/>
              </a:ext>
            </a:extLst>
          </p:cNvPr>
          <p:cNvSpPr txBox="1"/>
          <p:nvPr/>
        </p:nvSpPr>
        <p:spPr>
          <a:xfrm>
            <a:off x="5466711" y="5173126"/>
            <a:ext cx="315488" cy="3048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8E6883-0374-46E0-ECC2-3F860E361CA5}"/>
              </a:ext>
            </a:extLst>
          </p:cNvPr>
          <p:cNvSpPr txBox="1"/>
          <p:nvPr/>
        </p:nvSpPr>
        <p:spPr>
          <a:xfrm>
            <a:off x="7254971" y="5222834"/>
            <a:ext cx="315488" cy="3048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 b="1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85290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5734-4699-8BB3-6B0B-6253F549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the dependency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9EEFF-DC21-FFE9-8459-53BB2F18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D0FCD-B901-8110-46BC-85F787F76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EDA784F-4112-E2D2-8FA6-B42850864F88}"/>
              </a:ext>
            </a:extLst>
          </p:cNvPr>
          <p:cNvSpPr/>
          <p:nvPr/>
        </p:nvSpPr>
        <p:spPr bwMode="auto">
          <a:xfrm rot="5400000">
            <a:off x="1512309" y="3692347"/>
            <a:ext cx="377072" cy="424207"/>
          </a:xfrm>
          <a:prstGeom prst="triangle">
            <a:avLst/>
          </a:prstGeom>
          <a:noFill/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704E630-9E5A-40D7-4C55-7D4528CC42C5}"/>
              </a:ext>
            </a:extLst>
          </p:cNvPr>
          <p:cNvSpPr/>
          <p:nvPr/>
        </p:nvSpPr>
        <p:spPr bwMode="auto">
          <a:xfrm rot="5400000">
            <a:off x="6378113" y="3692348"/>
            <a:ext cx="377072" cy="424207"/>
          </a:xfrm>
          <a:prstGeom prst="triangle">
            <a:avLst/>
          </a:prstGeom>
          <a:noFill/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22786F-BEB4-EA87-C07D-41D7C2A73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3130"/>
            <a:ext cx="10972800" cy="575035"/>
          </a:xfrm>
        </p:spPr>
        <p:txBody>
          <a:bodyPr>
            <a:normAutofit/>
          </a:bodyPr>
          <a:lstStyle/>
          <a:p>
            <a:r>
              <a:rPr lang="en-US"/>
              <a:t>a dependency implies a timing path through digital logic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E62CD-E170-0EA9-CB0E-D5B1A4945B4E}"/>
              </a:ext>
            </a:extLst>
          </p:cNvPr>
          <p:cNvSpPr txBox="1"/>
          <p:nvPr/>
        </p:nvSpPr>
        <p:spPr>
          <a:xfrm>
            <a:off x="759039" y="5109964"/>
            <a:ext cx="1206631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/>
              <a:t>start point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/>
              <a:t>register output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/>
              <a:t>primary input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3129AC-5502-BF39-969E-9430F603EA74}"/>
              </a:ext>
            </a:extLst>
          </p:cNvPr>
          <p:cNvSpPr txBox="1"/>
          <p:nvPr/>
        </p:nvSpPr>
        <p:spPr>
          <a:xfrm>
            <a:off x="5845495" y="5109964"/>
            <a:ext cx="1206631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/>
              <a:t>end point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/>
              <a:t>register input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/>
              <a:t>primary output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8DD401-8B8B-5275-AE8C-2638E220E11D}"/>
              </a:ext>
            </a:extLst>
          </p:cNvPr>
          <p:cNvCxnSpPr/>
          <p:nvPr/>
        </p:nvCxnSpPr>
        <p:spPr>
          <a:xfrm>
            <a:off x="1533164" y="2652504"/>
            <a:ext cx="0" cy="490194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FDEDD5-722A-F3B1-4CB4-B932486E132E}"/>
              </a:ext>
            </a:extLst>
          </p:cNvPr>
          <p:cNvCxnSpPr/>
          <p:nvPr/>
        </p:nvCxnSpPr>
        <p:spPr>
          <a:xfrm>
            <a:off x="6493235" y="2652504"/>
            <a:ext cx="0" cy="490194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FFF1956-26E3-A0B0-943A-64B743929E21}"/>
              </a:ext>
            </a:extLst>
          </p:cNvPr>
          <p:cNvCxnSpPr/>
          <p:nvPr/>
        </p:nvCxnSpPr>
        <p:spPr>
          <a:xfrm>
            <a:off x="1533164" y="2897601"/>
            <a:ext cx="4960071" cy="0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FC63FDC-A14C-92F7-9C02-64954C9CE92C}"/>
              </a:ext>
            </a:extLst>
          </p:cNvPr>
          <p:cNvSpPr txBox="1"/>
          <p:nvPr/>
        </p:nvSpPr>
        <p:spPr>
          <a:xfrm>
            <a:off x="3618845" y="2531465"/>
            <a:ext cx="914400" cy="50175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/>
              <a:t>1 cycle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11CAF33-C068-1E48-90DC-BCB46EC84693}"/>
              </a:ext>
            </a:extLst>
          </p:cNvPr>
          <p:cNvSpPr/>
          <p:nvPr/>
        </p:nvSpPr>
        <p:spPr bwMode="auto">
          <a:xfrm>
            <a:off x="2577539" y="3252801"/>
            <a:ext cx="527901" cy="490190"/>
          </a:xfrm>
          <a:prstGeom prst="ellipse">
            <a:avLst/>
          </a:prstGeom>
          <a:noFill/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A9F27D-9895-6E31-7336-33A247E95FBB}"/>
              </a:ext>
            </a:extLst>
          </p:cNvPr>
          <p:cNvSpPr/>
          <p:nvPr/>
        </p:nvSpPr>
        <p:spPr bwMode="auto">
          <a:xfrm>
            <a:off x="3784952" y="4021637"/>
            <a:ext cx="527901" cy="490190"/>
          </a:xfrm>
          <a:prstGeom prst="ellipse">
            <a:avLst/>
          </a:prstGeom>
          <a:noFill/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E0D4CD2-EDE1-2BDF-B54B-A54D38489498}"/>
              </a:ext>
            </a:extLst>
          </p:cNvPr>
          <p:cNvSpPr/>
          <p:nvPr/>
        </p:nvSpPr>
        <p:spPr bwMode="auto">
          <a:xfrm>
            <a:off x="5069749" y="3470819"/>
            <a:ext cx="527901" cy="490190"/>
          </a:xfrm>
          <a:prstGeom prst="ellipse">
            <a:avLst/>
          </a:prstGeom>
          <a:noFill/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56845F0-1959-A352-BC5C-A800043917E0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1912949" y="3497896"/>
            <a:ext cx="664590" cy="411480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FC4DF9-4D7D-B0E9-22D1-62472CB3CE63}"/>
              </a:ext>
            </a:extLst>
          </p:cNvPr>
          <p:cNvCxnSpPr>
            <a:cxnSpLocks/>
            <a:stCxn id="19" idx="6"/>
            <a:endCxn id="20" idx="1"/>
          </p:cNvCxnSpPr>
          <p:nvPr/>
        </p:nvCxnSpPr>
        <p:spPr>
          <a:xfrm>
            <a:off x="3105440" y="3497896"/>
            <a:ext cx="756821" cy="595528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3C92612-ACD7-4E9F-023D-34B71FD33F05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4312853" y="3715914"/>
            <a:ext cx="756896" cy="550818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BD8B4A2-D1EC-109D-EA31-8FA8EEFCE377}"/>
              </a:ext>
            </a:extLst>
          </p:cNvPr>
          <p:cNvCxnSpPr>
            <a:cxnSpLocks/>
            <a:stCxn id="21" idx="6"/>
          </p:cNvCxnSpPr>
          <p:nvPr/>
        </p:nvCxnSpPr>
        <p:spPr>
          <a:xfrm>
            <a:off x="5597650" y="3715914"/>
            <a:ext cx="756895" cy="19346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A874F16-7D9F-89AA-F44C-FB0BF4D8C335}"/>
              </a:ext>
            </a:extLst>
          </p:cNvPr>
          <p:cNvSpPr txBox="1"/>
          <p:nvPr/>
        </p:nvSpPr>
        <p:spPr>
          <a:xfrm>
            <a:off x="3258945" y="5109964"/>
            <a:ext cx="1206631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/>
              <a:t>path elements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/>
              <a:t>logic gates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/>
              <a:t>wiring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676472-082D-1233-0443-E3EE7C81055B}"/>
              </a:ext>
            </a:extLst>
          </p:cNvPr>
          <p:cNvSpPr txBox="1"/>
          <p:nvPr/>
        </p:nvSpPr>
        <p:spPr>
          <a:xfrm>
            <a:off x="1149378" y="3250678"/>
            <a:ext cx="914400" cy="352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>
                <a:solidFill>
                  <a:srgbClr val="0000FF"/>
                </a:solidFill>
              </a:rPr>
              <a:t>reg1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605BABB-5480-C98B-7914-0A2EDBECF0CB}"/>
              </a:ext>
            </a:extLst>
          </p:cNvPr>
          <p:cNvSpPr txBox="1"/>
          <p:nvPr/>
        </p:nvSpPr>
        <p:spPr>
          <a:xfrm>
            <a:off x="6109449" y="3200202"/>
            <a:ext cx="914400" cy="352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>
                <a:solidFill>
                  <a:srgbClr val="0000FF"/>
                </a:solidFill>
              </a:rPr>
              <a:t>reg2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C248EA-F0BE-EEA6-7369-C084D206B902}"/>
              </a:ext>
            </a:extLst>
          </p:cNvPr>
          <p:cNvSpPr txBox="1"/>
          <p:nvPr/>
        </p:nvSpPr>
        <p:spPr>
          <a:xfrm>
            <a:off x="2391751" y="3728246"/>
            <a:ext cx="914400" cy="352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>
                <a:solidFill>
                  <a:srgbClr val="0000FF"/>
                </a:solidFill>
              </a:rPr>
              <a:t>gate1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8B9D97-85C5-9868-1D6C-D33166696D87}"/>
              </a:ext>
            </a:extLst>
          </p:cNvPr>
          <p:cNvSpPr txBox="1"/>
          <p:nvPr/>
        </p:nvSpPr>
        <p:spPr>
          <a:xfrm>
            <a:off x="3591702" y="4511827"/>
            <a:ext cx="914400" cy="352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>
                <a:solidFill>
                  <a:srgbClr val="0000FF"/>
                </a:solidFill>
              </a:rPr>
              <a:t>gate2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1009AE-D5DB-D213-31C6-EBC06B1349FA}"/>
              </a:ext>
            </a:extLst>
          </p:cNvPr>
          <p:cNvSpPr txBox="1"/>
          <p:nvPr/>
        </p:nvSpPr>
        <p:spPr>
          <a:xfrm>
            <a:off x="4912244" y="3947183"/>
            <a:ext cx="914400" cy="352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>
                <a:solidFill>
                  <a:srgbClr val="0000FF"/>
                </a:solidFill>
              </a:rPr>
              <a:t>gate3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B0BEF8-02C6-89F9-2931-A35CDBD82BA7}"/>
              </a:ext>
            </a:extLst>
          </p:cNvPr>
          <p:cNvSpPr txBox="1"/>
          <p:nvPr/>
        </p:nvSpPr>
        <p:spPr>
          <a:xfrm>
            <a:off x="8453226" y="3104660"/>
            <a:ext cx="914400" cy="352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dependency 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reg1 to reg2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gate2 to reg2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reg1 to gate3</a:t>
            </a:r>
          </a:p>
        </p:txBody>
      </p:sp>
    </p:spTree>
    <p:extLst>
      <p:ext uri="{BB962C8B-B14F-4D97-AF65-F5344CB8AC3E}">
        <p14:creationId xmlns:p14="http://schemas.microsoft.com/office/powerpoint/2010/main" val="1860006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0F9B6-976C-55CF-E621-CD9CD156B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EA777-DF63-C3D9-B157-4B4B1E8EF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Tracking Progressive Leakage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65F9B-DFF3-BEDC-CFF4-5651B666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872CA-D6D0-69E2-6DAF-0FD07562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C04734-8F7A-85EA-669B-A05432472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33" y="3267432"/>
            <a:ext cx="10427236" cy="26798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3ECE41-8720-E25F-EC41-D3A358755349}"/>
              </a:ext>
            </a:extLst>
          </p:cNvPr>
          <p:cNvSpPr txBox="1"/>
          <p:nvPr/>
        </p:nvSpPr>
        <p:spPr>
          <a:xfrm>
            <a:off x="1159497" y="1649691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AES128_Encrypt:</a:t>
            </a:r>
          </a:p>
          <a:p>
            <a:pPr algn="l"/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pPr algn="l"/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lbu a4, 0(a4);  load sbox[index]</a:t>
            </a:r>
          </a:p>
          <a:p>
            <a:pPr algn="l"/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sb  a4, -1(a5); store in state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7C3D63-BB8A-A991-6444-88F43C0CABAB}"/>
              </a:ext>
            </a:extLst>
          </p:cNvPr>
          <p:cNvSpPr/>
          <p:nvPr/>
        </p:nvSpPr>
        <p:spPr bwMode="auto">
          <a:xfrm rot="346498">
            <a:off x="2622188" y="5802522"/>
            <a:ext cx="3278630" cy="304800"/>
          </a:xfrm>
          <a:prstGeom prst="rect">
            <a:avLst/>
          </a:prstGeom>
          <a:solidFill>
            <a:schemeClr val="bg1"/>
          </a:solidFill>
          <a:ln w="28575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2FA7E9-5910-0852-520C-07722B6C9B71}"/>
              </a:ext>
            </a:extLst>
          </p:cNvPr>
          <p:cNvSpPr/>
          <p:nvPr/>
        </p:nvSpPr>
        <p:spPr bwMode="auto">
          <a:xfrm rot="19307675">
            <a:off x="1958913" y="5794869"/>
            <a:ext cx="486711" cy="304800"/>
          </a:xfrm>
          <a:prstGeom prst="rect">
            <a:avLst/>
          </a:prstGeom>
          <a:solidFill>
            <a:schemeClr val="bg1"/>
          </a:solidFill>
          <a:ln w="28575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08636D-2AFC-D29C-2EC2-4FFB3C179CE5}"/>
              </a:ext>
            </a:extLst>
          </p:cNvPr>
          <p:cNvSpPr txBox="1"/>
          <p:nvPr/>
        </p:nvSpPr>
        <p:spPr>
          <a:xfrm>
            <a:off x="3879193" y="5893690"/>
            <a:ext cx="2156059" cy="365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 i="1"/>
              <a:t>fix-vs-random test on a plaintext byte</a:t>
            </a:r>
          </a:p>
        </p:txBody>
      </p:sp>
    </p:spTree>
    <p:extLst>
      <p:ext uri="{BB962C8B-B14F-4D97-AF65-F5344CB8AC3E}">
        <p14:creationId xmlns:p14="http://schemas.microsoft.com/office/powerpoint/2010/main" val="3576456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912EF-5498-6D5A-D61A-0A2354580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C6B7E-66AE-9340-D27B-6088C517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Tracking Progressive Leakage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7BE79-3382-8603-726C-4F51427A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B8AE3-BDA1-0E85-7881-BDCD261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2CB218-AA29-813A-8A47-64DD5070A90E}"/>
              </a:ext>
            </a:extLst>
          </p:cNvPr>
          <p:cNvSpPr/>
          <p:nvPr/>
        </p:nvSpPr>
        <p:spPr bwMode="auto">
          <a:xfrm rot="346498">
            <a:off x="2622188" y="5802522"/>
            <a:ext cx="3278630" cy="304800"/>
          </a:xfrm>
          <a:prstGeom prst="rect">
            <a:avLst/>
          </a:prstGeom>
          <a:solidFill>
            <a:schemeClr val="bg1"/>
          </a:solidFill>
          <a:ln w="28575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38C69B-A4D2-BA2D-FA8E-2BF168FDE8F7}"/>
              </a:ext>
            </a:extLst>
          </p:cNvPr>
          <p:cNvSpPr/>
          <p:nvPr/>
        </p:nvSpPr>
        <p:spPr bwMode="auto">
          <a:xfrm rot="19307675">
            <a:off x="1958913" y="5794869"/>
            <a:ext cx="486711" cy="304800"/>
          </a:xfrm>
          <a:prstGeom prst="rect">
            <a:avLst/>
          </a:prstGeom>
          <a:solidFill>
            <a:schemeClr val="bg1"/>
          </a:solidFill>
          <a:ln w="28575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F4F4A3-1DBE-A004-3EA2-F392AFBAED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446"/>
          <a:stretch>
            <a:fillRect/>
          </a:stretch>
        </p:blipFill>
        <p:spPr>
          <a:xfrm>
            <a:off x="728985" y="1334218"/>
            <a:ext cx="6568430" cy="357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19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8374F-70AB-5AF2-B14D-D352A57EF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B7555-841C-B826-B941-41AAB7C7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Tracking Progressive Leakage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FEC1E-0FDC-CEA8-B765-6696E3F0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F5688-40E7-F597-ABA7-153EC5AF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C9EA51-995E-FA95-247F-927982DA693E}"/>
              </a:ext>
            </a:extLst>
          </p:cNvPr>
          <p:cNvSpPr/>
          <p:nvPr/>
        </p:nvSpPr>
        <p:spPr bwMode="auto">
          <a:xfrm rot="346498">
            <a:off x="2622188" y="5802522"/>
            <a:ext cx="3278630" cy="304800"/>
          </a:xfrm>
          <a:prstGeom prst="rect">
            <a:avLst/>
          </a:prstGeom>
          <a:solidFill>
            <a:schemeClr val="bg1"/>
          </a:solidFill>
          <a:ln w="28575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47575D-CC9A-2D3A-36B3-45CE039807FF}"/>
              </a:ext>
            </a:extLst>
          </p:cNvPr>
          <p:cNvSpPr/>
          <p:nvPr/>
        </p:nvSpPr>
        <p:spPr bwMode="auto">
          <a:xfrm rot="19307675">
            <a:off x="1958913" y="5794869"/>
            <a:ext cx="486711" cy="304800"/>
          </a:xfrm>
          <a:prstGeom prst="rect">
            <a:avLst/>
          </a:prstGeom>
          <a:solidFill>
            <a:schemeClr val="bg1"/>
          </a:solidFill>
          <a:ln w="28575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59549-3409-DEA6-7B94-733089471E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446"/>
          <a:stretch>
            <a:fillRect/>
          </a:stretch>
        </p:blipFill>
        <p:spPr>
          <a:xfrm>
            <a:off x="728985" y="1334218"/>
            <a:ext cx="6568430" cy="35746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E4B189-D20B-2370-3AFE-20EA3B0D9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289" y="1981887"/>
            <a:ext cx="3840726" cy="26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80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99BD6-998F-B228-394D-C6E51136D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6DFD-4D81-83B6-1D20-83AAAFD38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Tracking Progressive Leakage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DECFA-C0EC-D8AB-8C9F-2F5841924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E7944-79D5-2A4C-48C0-F98B0F89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20B0F1-1508-86CA-5357-29E26EBF8549}"/>
              </a:ext>
            </a:extLst>
          </p:cNvPr>
          <p:cNvSpPr/>
          <p:nvPr/>
        </p:nvSpPr>
        <p:spPr bwMode="auto">
          <a:xfrm rot="346498">
            <a:off x="2622188" y="5802522"/>
            <a:ext cx="3278630" cy="304800"/>
          </a:xfrm>
          <a:prstGeom prst="rect">
            <a:avLst/>
          </a:prstGeom>
          <a:solidFill>
            <a:schemeClr val="bg1"/>
          </a:solidFill>
          <a:ln w="28575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B6B8D8-A5D1-9769-3D62-F252C35BE840}"/>
              </a:ext>
            </a:extLst>
          </p:cNvPr>
          <p:cNvSpPr/>
          <p:nvPr/>
        </p:nvSpPr>
        <p:spPr bwMode="auto">
          <a:xfrm rot="19307675">
            <a:off x="1958913" y="5794869"/>
            <a:ext cx="486711" cy="304800"/>
          </a:xfrm>
          <a:prstGeom prst="rect">
            <a:avLst/>
          </a:prstGeom>
          <a:solidFill>
            <a:schemeClr val="bg1"/>
          </a:solidFill>
          <a:ln w="28575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0A04EC-A9F0-ACF7-B3D5-63B8319C0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5" y="1334218"/>
            <a:ext cx="6568430" cy="50665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9AACF4-D0B3-56EF-0084-7B093AE44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289" y="1981887"/>
            <a:ext cx="3840726" cy="26259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D1A440-1907-59F0-5AAB-BA2C855210D4}"/>
              </a:ext>
            </a:extLst>
          </p:cNvPr>
          <p:cNvSpPr txBox="1"/>
          <p:nvPr/>
        </p:nvSpPr>
        <p:spPr>
          <a:xfrm>
            <a:off x="8023562" y="5286675"/>
            <a:ext cx="91440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600" b="1"/>
              <a:t>Gate Power Post Syn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752BAEC8-18C0-0175-0084-C42C75F682AC}"/>
              </a:ext>
            </a:extLst>
          </p:cNvPr>
          <p:cNvSpPr/>
          <p:nvPr/>
        </p:nvSpPr>
        <p:spPr>
          <a:xfrm>
            <a:off x="7526956" y="4976261"/>
            <a:ext cx="267065" cy="1020278"/>
          </a:xfrm>
          <a:prstGeom prst="rightBrac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16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1B062-1C57-916E-7417-891532CD0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11282-719C-24DE-97D8-BEDD1C4F7F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Adams Bridge PSLA</a:t>
            </a:r>
          </a:p>
        </p:txBody>
      </p:sp>
    </p:spTree>
    <p:extLst>
      <p:ext uri="{BB962C8B-B14F-4D97-AF65-F5344CB8AC3E}">
        <p14:creationId xmlns:p14="http://schemas.microsoft.com/office/powerpoint/2010/main" val="300938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F0A7E-66FD-EE93-9872-AA415F45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Distinguishing features of the PQC PSLA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5D8C0-52FF-BC12-D5BC-78892A12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7854"/>
            <a:ext cx="10972800" cy="4528144"/>
          </a:xfrm>
        </p:spPr>
        <p:txBody>
          <a:bodyPr/>
          <a:lstStyle/>
          <a:p>
            <a:r>
              <a:rPr lang="en-US"/>
              <a:t>Analysis on very large implementation</a:t>
            </a:r>
          </a:p>
          <a:p>
            <a:pPr lvl="1"/>
            <a:r>
              <a:rPr lang="en-US"/>
              <a:t>No architecture-level</a:t>
            </a:r>
          </a:p>
          <a:p>
            <a:pPr lvl="1"/>
            <a:r>
              <a:rPr lang="en-US"/>
              <a:t>Micro-architecture level: 508,413 flip-flops in ML-DSA (+ 408,608 SRAM bits)</a:t>
            </a:r>
          </a:p>
          <a:p>
            <a:pPr lvl="1"/>
            <a:r>
              <a:rPr lang="en-US"/>
              <a:t>Gate-leve: TBD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E5610-00EB-8340-3491-1C8F0F03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5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74D7E-AB75-B48F-3E21-6A1C228EF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B0CA29ED-BBD0-A6EB-AE80-57093D5EABA5}"/>
              </a:ext>
            </a:extLst>
          </p:cNvPr>
          <p:cNvSpPr/>
          <p:nvPr/>
        </p:nvSpPr>
        <p:spPr bwMode="auto">
          <a:xfrm>
            <a:off x="6031708" y="1339746"/>
            <a:ext cx="6105519" cy="4962523"/>
          </a:xfrm>
          <a:prstGeom prst="rect">
            <a:avLst/>
          </a:prstGeom>
          <a:solidFill>
            <a:schemeClr val="bg1"/>
          </a:solidFill>
          <a:ln w="12700" cap="sq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BC2D7-F1A2-8648-1CCC-D36B4B87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Black‑box vs White‑box testing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59F40-BCDC-5491-7243-D98290E6E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25074C-BD21-5B61-60D5-DDDDBF01656E}"/>
              </a:ext>
            </a:extLst>
          </p:cNvPr>
          <p:cNvSpPr/>
          <p:nvPr/>
        </p:nvSpPr>
        <p:spPr bwMode="auto">
          <a:xfrm>
            <a:off x="78583" y="1342216"/>
            <a:ext cx="5891209" cy="49744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sq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49D6401-1388-610B-A2B7-3219B67BDAA6}"/>
              </a:ext>
            </a:extLst>
          </p:cNvPr>
          <p:cNvGrpSpPr/>
          <p:nvPr/>
        </p:nvGrpSpPr>
        <p:grpSpPr>
          <a:xfrm>
            <a:off x="200695" y="1588230"/>
            <a:ext cx="5637269" cy="4346996"/>
            <a:chOff x="-1710" y="1153905"/>
            <a:chExt cx="5875394" cy="4555102"/>
          </a:xfrm>
        </p:grpSpPr>
        <p:pic>
          <p:nvPicPr>
            <p:cNvPr id="26" name="Picture 25" descr="A black and white computer chip&#10;&#10;AI-generated content may be incorrect.">
              <a:extLst>
                <a:ext uri="{FF2B5EF4-FFF2-40B4-BE49-F238E27FC236}">
                  <a16:creationId xmlns:a16="http://schemas.microsoft.com/office/drawing/2014/main" id="{78351A1B-8A38-0687-EC94-EA1C6F1CD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183" y="4514336"/>
              <a:ext cx="1169269" cy="119467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49F0F56-C5B0-338A-0EBC-5534D547F3BE}"/>
                </a:ext>
              </a:extLst>
            </p:cNvPr>
            <p:cNvSpPr txBox="1"/>
            <p:nvPr/>
          </p:nvSpPr>
          <p:spPr>
            <a:xfrm>
              <a:off x="105447" y="1981652"/>
              <a:ext cx="2045492" cy="7064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no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Cryptographic</a:t>
              </a:r>
              <a:endParaRPr lang="en-US" dirty="0">
                <a:solidFill>
                  <a:srgbClr val="000000"/>
                </a:solidFill>
                <a:ea typeface="Verdana"/>
              </a:endParaRPr>
            </a:p>
            <a:p>
              <a:pPr algn="ctr"/>
              <a:r>
                <a:rPr lang="en-US" dirty="0">
                  <a:solidFill>
                    <a:srgbClr val="000000"/>
                  </a:solidFill>
                </a:rPr>
                <a:t>Algorithm</a:t>
              </a:r>
              <a:endParaRPr lang="en-US" dirty="0">
                <a:solidFill>
                  <a:srgbClr val="000000"/>
                </a:solidFill>
                <a:ea typeface="Verdana"/>
              </a:endParaRPr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CA8A194C-42DC-D2BA-2CF7-6DB6BDC20D54}"/>
                </a:ext>
              </a:extLst>
            </p:cNvPr>
            <p:cNvSpPr/>
            <p:nvPr/>
          </p:nvSpPr>
          <p:spPr bwMode="auto">
            <a:xfrm>
              <a:off x="609203" y="2790492"/>
              <a:ext cx="349719" cy="341611"/>
            </a:xfrm>
            <a:prstGeom prst="downArrow">
              <a:avLst/>
            </a:prstGeom>
            <a:noFill/>
            <a:ln w="28575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043B6BB-F410-5F11-D048-7791B13E4889}"/>
                </a:ext>
              </a:extLst>
            </p:cNvPr>
            <p:cNvSpPr txBox="1"/>
            <p:nvPr/>
          </p:nvSpPr>
          <p:spPr>
            <a:xfrm>
              <a:off x="-1710" y="3362776"/>
              <a:ext cx="2057398" cy="53979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noAutofit/>
            </a:bodyPr>
            <a:lstStyle/>
            <a:p>
              <a:pPr algn="ctr"/>
              <a:r>
                <a:rPr lang="en-US" dirty="0"/>
                <a:t>Designer</a:t>
              </a:r>
              <a:endParaRPr lang="en-US">
                <a:ea typeface="Verdana"/>
              </a:endParaRPr>
            </a:p>
          </p:txBody>
        </p:sp>
        <p:sp>
          <p:nvSpPr>
            <p:cNvPr id="34" name="Arrow: Down 33">
              <a:extLst>
                <a:ext uri="{FF2B5EF4-FFF2-40B4-BE49-F238E27FC236}">
                  <a16:creationId xmlns:a16="http://schemas.microsoft.com/office/drawing/2014/main" id="{893D7410-4C1C-DBFC-BEB4-2BD103038353}"/>
                </a:ext>
              </a:extLst>
            </p:cNvPr>
            <p:cNvSpPr/>
            <p:nvPr/>
          </p:nvSpPr>
          <p:spPr bwMode="auto">
            <a:xfrm>
              <a:off x="609203" y="3993022"/>
              <a:ext cx="349719" cy="341611"/>
            </a:xfrm>
            <a:prstGeom prst="downArrow">
              <a:avLst/>
            </a:prstGeom>
            <a:noFill/>
            <a:ln w="28575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6F825AE-F52C-3CDA-A99E-7B2461C5CFE6}"/>
                </a:ext>
              </a:extLst>
            </p:cNvPr>
            <p:cNvSpPr txBox="1"/>
            <p:nvPr/>
          </p:nvSpPr>
          <p:spPr>
            <a:xfrm>
              <a:off x="784102" y="2767464"/>
              <a:ext cx="2057398" cy="53979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noAutofit/>
            </a:bodyPr>
            <a:lstStyle/>
            <a:p>
              <a:pPr algn="ctr"/>
              <a:r>
                <a:rPr lang="en-US" dirty="0"/>
                <a:t>Studied by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4962F44-0213-7110-6CA8-DAD9070C8070}"/>
                </a:ext>
              </a:extLst>
            </p:cNvPr>
            <p:cNvSpPr txBox="1"/>
            <p:nvPr/>
          </p:nvSpPr>
          <p:spPr>
            <a:xfrm>
              <a:off x="784103" y="3862839"/>
              <a:ext cx="2057398" cy="53979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noAutofit/>
            </a:bodyPr>
            <a:lstStyle/>
            <a:p>
              <a:pPr algn="ctr"/>
              <a:r>
                <a:rPr lang="en-US" dirty="0"/>
                <a:t>Implements</a:t>
              </a:r>
              <a:endParaRPr lang="en-US">
                <a:ea typeface="Verdana"/>
              </a:endParaRPr>
            </a:p>
          </p:txBody>
        </p:sp>
        <p:pic>
          <p:nvPicPr>
            <p:cNvPr id="38" name="Picture 2" descr="Retaining Walls | Redi Rock of Maryland">
              <a:extLst>
                <a:ext uri="{FF2B5EF4-FFF2-40B4-BE49-F238E27FC236}">
                  <a16:creationId xmlns:a16="http://schemas.microsoft.com/office/drawing/2014/main" id="{F93F7B1D-94BB-5F30-C8AB-E4F3D831DF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392"/>
            <a:stretch>
              <a:fillRect/>
            </a:stretch>
          </p:blipFill>
          <p:spPr bwMode="auto">
            <a:xfrm>
              <a:off x="2629978" y="2381059"/>
              <a:ext cx="1085270" cy="2512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E911B13-332B-8954-7D3F-046F8CB4DB7B}"/>
                </a:ext>
              </a:extLst>
            </p:cNvPr>
            <p:cNvSpPr txBox="1"/>
            <p:nvPr/>
          </p:nvSpPr>
          <p:spPr>
            <a:xfrm>
              <a:off x="3811677" y="3547157"/>
              <a:ext cx="1106905" cy="38501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noAutofit/>
            </a:bodyPr>
            <a:lstStyle/>
            <a:p>
              <a:pPr algn="ctr"/>
              <a:r>
                <a:rPr lang="en-US" dirty="0"/>
                <a:t>Tester</a:t>
              </a:r>
              <a:endParaRPr lang="en-US" dirty="0">
                <a:ea typeface="Verdana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27BFA9C-BF24-56E7-1040-1FC5C66C09D9}"/>
                </a:ext>
              </a:extLst>
            </p:cNvPr>
            <p:cNvSpPr txBox="1"/>
            <p:nvPr/>
          </p:nvSpPr>
          <p:spPr>
            <a:xfrm>
              <a:off x="3814808" y="4628893"/>
              <a:ext cx="1100565" cy="10691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2"/>
              </a:solidFill>
            </a:ln>
          </p:spPr>
          <p:txBody>
            <a:bodyPr wrap="none" lIns="91440" tIns="45720" rIns="91440" bIns="45720" rtlCol="0" anchor="ctr">
              <a:noAutofit/>
            </a:bodyPr>
            <a:lstStyle/>
            <a:p>
              <a:pPr algn="ctr"/>
              <a:r>
                <a:rPr lang="en-US" b="1" dirty="0"/>
                <a:t>Black</a:t>
              </a:r>
              <a:endParaRPr lang="en-US" b="1">
                <a:ea typeface="Verdana"/>
              </a:endParaRPr>
            </a:p>
            <a:p>
              <a:pPr algn="ctr"/>
              <a:r>
                <a:rPr lang="en-US" b="1" dirty="0"/>
                <a:t>Box</a:t>
              </a:r>
              <a:endParaRPr lang="en-US" b="1">
                <a:ea typeface="Verdana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C729E7B-52E7-DDC1-09B8-561E0B17898D}"/>
                </a:ext>
              </a:extLst>
            </p:cNvPr>
            <p:cNvSpPr txBox="1"/>
            <p:nvPr/>
          </p:nvSpPr>
          <p:spPr>
            <a:xfrm>
              <a:off x="3929536" y="2319965"/>
              <a:ext cx="1483548" cy="32434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noAutofit/>
            </a:bodyPr>
            <a:lstStyle/>
            <a:p>
              <a:pPr algn="ctr"/>
              <a:r>
                <a:rPr lang="en-US" dirty="0"/>
                <a:t>Properties</a:t>
              </a:r>
              <a:endParaRPr lang="en-US" dirty="0">
                <a:ea typeface="Verdana"/>
              </a:endParaRPr>
            </a:p>
          </p:txBody>
        </p:sp>
        <p:sp>
          <p:nvSpPr>
            <p:cNvPr id="46" name="Arrow: Down 45">
              <a:extLst>
                <a:ext uri="{FF2B5EF4-FFF2-40B4-BE49-F238E27FC236}">
                  <a16:creationId xmlns:a16="http://schemas.microsoft.com/office/drawing/2014/main" id="{3125A7E3-6702-969F-B14B-CE7DFE5C0492}"/>
                </a:ext>
              </a:extLst>
            </p:cNvPr>
            <p:cNvSpPr/>
            <p:nvPr/>
          </p:nvSpPr>
          <p:spPr bwMode="auto">
            <a:xfrm>
              <a:off x="4097835" y="2969085"/>
              <a:ext cx="349719" cy="341611"/>
            </a:xfrm>
            <a:prstGeom prst="downArrow">
              <a:avLst/>
            </a:prstGeom>
            <a:noFill/>
            <a:ln w="28575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9B5B9ECB-227E-0FDB-2914-F6180AB51202}"/>
                </a:ext>
              </a:extLst>
            </p:cNvPr>
            <p:cNvSpPr/>
            <p:nvPr/>
          </p:nvSpPr>
          <p:spPr bwMode="auto">
            <a:xfrm rot="10800000">
              <a:off x="4100978" y="4065674"/>
              <a:ext cx="349719" cy="341611"/>
            </a:xfrm>
            <a:prstGeom prst="downArrow">
              <a:avLst/>
            </a:prstGeom>
            <a:noFill/>
            <a:ln w="28575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CD61297-EDF7-CED0-3A8C-548B867486CB}"/>
                </a:ext>
              </a:extLst>
            </p:cNvPr>
            <p:cNvSpPr txBox="1"/>
            <p:nvPr/>
          </p:nvSpPr>
          <p:spPr>
            <a:xfrm>
              <a:off x="4397687" y="2787721"/>
              <a:ext cx="1475997" cy="551696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noAutofit/>
            </a:bodyPr>
            <a:lstStyle/>
            <a:p>
              <a:r>
                <a:rPr lang="en-US" dirty="0"/>
                <a:t>Considered</a:t>
              </a:r>
              <a:endParaRPr lang="en-US" dirty="0">
                <a:ea typeface="Verdana"/>
              </a:endParaRPr>
            </a:p>
            <a:p>
              <a:r>
                <a:rPr lang="en-US" dirty="0"/>
                <a:t> by</a:t>
              </a:r>
              <a:endParaRPr lang="en-US">
                <a:ea typeface="Verdana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BE194FA-8C1C-CECC-C628-14AA2C1C27F6}"/>
                </a:ext>
              </a:extLst>
            </p:cNvPr>
            <p:cNvSpPr txBox="1"/>
            <p:nvPr/>
          </p:nvSpPr>
          <p:spPr>
            <a:xfrm>
              <a:off x="4481029" y="4109022"/>
              <a:ext cx="1392654" cy="40882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noAutofit/>
            </a:bodyPr>
            <a:lstStyle/>
            <a:p>
              <a:pPr algn="l"/>
              <a:r>
                <a:rPr lang="en-US" dirty="0"/>
                <a:t>measures</a:t>
              </a:r>
              <a:endParaRPr lang="en-US" dirty="0">
                <a:ea typeface="Verdana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98477C0-2AF1-55B1-B2BA-647F30EF36E4}"/>
                </a:ext>
              </a:extLst>
            </p:cNvPr>
            <p:cNvSpPr txBox="1"/>
            <p:nvPr/>
          </p:nvSpPr>
          <p:spPr>
            <a:xfrm>
              <a:off x="1153023" y="1153905"/>
              <a:ext cx="3319462" cy="37310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no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  <a:ea typeface="+mn-lt"/>
                  <a:cs typeface="+mn-lt"/>
                </a:rPr>
                <a:t>Classic measurement scenario</a:t>
              </a:r>
              <a:endParaRPr lang="en-US" b="1" dirty="0">
                <a:ea typeface="+mn-lt"/>
                <a:cs typeface="+mn-lt"/>
              </a:endParaRPr>
            </a:p>
          </p:txBody>
        </p:sp>
        <p:sp>
          <p:nvSpPr>
            <p:cNvPr id="56" name="Arrow: Curved Down 55">
              <a:extLst>
                <a:ext uri="{FF2B5EF4-FFF2-40B4-BE49-F238E27FC236}">
                  <a16:creationId xmlns:a16="http://schemas.microsoft.com/office/drawing/2014/main" id="{A855BDCB-C18A-A997-DB33-D25980985459}"/>
                </a:ext>
              </a:extLst>
            </p:cNvPr>
            <p:cNvSpPr/>
            <p:nvPr/>
          </p:nvSpPr>
          <p:spPr bwMode="auto">
            <a:xfrm>
              <a:off x="2011289" y="1792626"/>
              <a:ext cx="2429217" cy="374441"/>
            </a:xfrm>
            <a:prstGeom prst="curvedDownArrow">
              <a:avLst>
                <a:gd name="adj1" fmla="val 47843"/>
                <a:gd name="adj2" fmla="val 86151"/>
                <a:gd name="adj3" fmla="val 25000"/>
              </a:avLst>
            </a:prstGeom>
            <a:solidFill>
              <a:schemeClr val="tx1"/>
            </a:solidFill>
            <a:ln w="28575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039" name="TextBox 1038">
            <a:extLst>
              <a:ext uri="{FF2B5EF4-FFF2-40B4-BE49-F238E27FC236}">
                <a16:creationId xmlns:a16="http://schemas.microsoft.com/office/drawing/2014/main" id="{B33EAFC3-51CB-FB33-9A24-B53CAAE95096}"/>
              </a:ext>
            </a:extLst>
          </p:cNvPr>
          <p:cNvSpPr txBox="1"/>
          <p:nvPr/>
        </p:nvSpPr>
        <p:spPr>
          <a:xfrm>
            <a:off x="7324018" y="2202862"/>
            <a:ext cx="2593181" cy="46835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r>
              <a:rPr lang="en-US" dirty="0"/>
              <a:t>Operation Selection</a:t>
            </a:r>
            <a:endParaRPr lang="en-US" dirty="0">
              <a:ea typeface="Verdana"/>
            </a:endParaRPr>
          </a:p>
        </p:txBody>
      </p:sp>
      <p:pic>
        <p:nvPicPr>
          <p:cNvPr id="1041" name="Picture 1040" descr="A black and white computer chip&#10;&#10;AI-generated content may be incorrect.">
            <a:extLst>
              <a:ext uri="{FF2B5EF4-FFF2-40B4-BE49-F238E27FC236}">
                <a16:creationId xmlns:a16="http://schemas.microsoft.com/office/drawing/2014/main" id="{9B056F34-C00B-F160-32BA-503B4126DF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6355454" y="1966038"/>
            <a:ext cx="942309" cy="94604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043" name="Picture 1042" descr="A black and white computer chip&#10;&#10;AI-generated content may be incorrect.">
            <a:extLst>
              <a:ext uri="{FF2B5EF4-FFF2-40B4-BE49-F238E27FC236}">
                <a16:creationId xmlns:a16="http://schemas.microsoft.com/office/drawing/2014/main" id="{7BD2106D-FC4C-9665-EB77-B7C2F08528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6355454" y="2994608"/>
            <a:ext cx="942309" cy="95794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045" name="Picture 1044" descr="A black and white computer chip&#10;&#10;AI-generated content may be incorrect.">
            <a:extLst>
              <a:ext uri="{FF2B5EF4-FFF2-40B4-BE49-F238E27FC236}">
                <a16:creationId xmlns:a16="http://schemas.microsoft.com/office/drawing/2014/main" id="{92A3B942-D270-EFA7-E08C-9FB2B18449F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6355454" y="4023176"/>
            <a:ext cx="942309" cy="95794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047" name="Picture 1046" descr="A black and white computer chip&#10;&#10;AI-generated content may be incorrect.">
            <a:extLst>
              <a:ext uri="{FF2B5EF4-FFF2-40B4-BE49-F238E27FC236}">
                <a16:creationId xmlns:a16="http://schemas.microsoft.com/office/drawing/2014/main" id="{2CBC7891-B29E-A73A-DF47-F7871F5F48C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5454" y="5051745"/>
            <a:ext cx="942309" cy="957949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049" name="TextBox 1048">
            <a:extLst>
              <a:ext uri="{FF2B5EF4-FFF2-40B4-BE49-F238E27FC236}">
                <a16:creationId xmlns:a16="http://schemas.microsoft.com/office/drawing/2014/main" id="{C813BE1D-EBBE-4A55-402F-941EE67F66B7}"/>
              </a:ext>
            </a:extLst>
          </p:cNvPr>
          <p:cNvSpPr txBox="1"/>
          <p:nvPr/>
        </p:nvSpPr>
        <p:spPr>
          <a:xfrm>
            <a:off x="7354168" y="3258396"/>
            <a:ext cx="2486023" cy="40882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algn="ctr"/>
            <a:r>
              <a:rPr lang="en-US" dirty="0"/>
              <a:t>ISA with Extensions</a:t>
            </a:r>
            <a:endParaRPr lang="en-US" dirty="0">
              <a:ea typeface="Verdana"/>
            </a:endParaRP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9A809054-89DB-F9DF-5FAE-5C00215362D3}"/>
              </a:ext>
            </a:extLst>
          </p:cNvPr>
          <p:cNvSpPr txBox="1"/>
          <p:nvPr/>
        </p:nvSpPr>
        <p:spPr>
          <a:xfrm>
            <a:off x="7262865" y="4198199"/>
            <a:ext cx="2569368" cy="62313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algn="ctr"/>
            <a:r>
              <a:rPr lang="en-US" dirty="0"/>
              <a:t>Micro-architecture</a:t>
            </a:r>
            <a:br>
              <a:rPr lang="en-US" dirty="0"/>
            </a:br>
            <a:r>
              <a:rPr lang="en-US" dirty="0"/>
              <a:t>Design</a:t>
            </a:r>
            <a:endParaRPr lang="en-US" dirty="0">
              <a:ea typeface="Verdana"/>
            </a:endParaRP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500995F2-447D-65CC-FC3B-3AACA6EA38A9}"/>
              </a:ext>
            </a:extLst>
          </p:cNvPr>
          <p:cNvSpPr txBox="1"/>
          <p:nvPr/>
        </p:nvSpPr>
        <p:spPr>
          <a:xfrm>
            <a:off x="7356584" y="5342911"/>
            <a:ext cx="2224087" cy="3850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algn="ctr"/>
            <a:r>
              <a:rPr lang="en-US" dirty="0"/>
              <a:t>Gate-level Design</a:t>
            </a:r>
            <a:endParaRPr lang="en-US" dirty="0">
              <a:ea typeface="Verdana"/>
            </a:endParaRPr>
          </a:p>
        </p:txBody>
      </p:sp>
      <p:sp>
        <p:nvSpPr>
          <p:cNvPr id="1086" name="TextBox 1085">
            <a:extLst>
              <a:ext uri="{FF2B5EF4-FFF2-40B4-BE49-F238E27FC236}">
                <a16:creationId xmlns:a16="http://schemas.microsoft.com/office/drawing/2014/main" id="{1CA4C05B-AFBA-4163-7C87-15558B1C4FB0}"/>
              </a:ext>
            </a:extLst>
          </p:cNvPr>
          <p:cNvSpPr txBox="1"/>
          <p:nvPr/>
        </p:nvSpPr>
        <p:spPr>
          <a:xfrm>
            <a:off x="7407799" y="1416035"/>
            <a:ext cx="384271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Simulator‑driven PSLA scenario</a:t>
            </a:r>
          </a:p>
        </p:txBody>
      </p:sp>
      <p:sp>
        <p:nvSpPr>
          <p:cNvPr id="1088" name="TextBox 1087">
            <a:extLst>
              <a:ext uri="{FF2B5EF4-FFF2-40B4-BE49-F238E27FC236}">
                <a16:creationId xmlns:a16="http://schemas.microsoft.com/office/drawing/2014/main" id="{C36B26C9-D517-3539-6FC8-9346C52FF7D3}"/>
              </a:ext>
            </a:extLst>
          </p:cNvPr>
          <p:cNvSpPr txBox="1"/>
          <p:nvPr/>
        </p:nvSpPr>
        <p:spPr>
          <a:xfrm>
            <a:off x="10813059" y="3378904"/>
            <a:ext cx="1071187" cy="82554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r>
              <a:rPr lang="en-US" dirty="0">
                <a:ea typeface="+mn-lt"/>
                <a:cs typeface="+mn-lt"/>
              </a:rPr>
              <a:t>Predicts</a:t>
            </a:r>
          </a:p>
          <a:p>
            <a:r>
              <a:rPr lang="en-US" dirty="0">
                <a:ea typeface="+mn-lt"/>
                <a:cs typeface="+mn-lt"/>
              </a:rPr>
              <a:t>leakage</a:t>
            </a:r>
            <a:endParaRPr lang="en-US" dirty="0">
              <a:ea typeface="Verdana"/>
            </a:endParaRPr>
          </a:p>
        </p:txBody>
      </p:sp>
      <p:sp>
        <p:nvSpPr>
          <p:cNvPr id="1090" name="TextBox 1089">
            <a:extLst>
              <a:ext uri="{FF2B5EF4-FFF2-40B4-BE49-F238E27FC236}">
                <a16:creationId xmlns:a16="http://schemas.microsoft.com/office/drawing/2014/main" id="{546733ED-3DE9-DE87-1A86-E0C62FA6C7EC}"/>
              </a:ext>
            </a:extLst>
          </p:cNvPr>
          <p:cNvSpPr txBox="1"/>
          <p:nvPr/>
        </p:nvSpPr>
        <p:spPr>
          <a:xfrm>
            <a:off x="10154384" y="4199834"/>
            <a:ext cx="1106905" cy="38501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algn="l"/>
            <a:r>
              <a:rPr lang="en-US" dirty="0"/>
              <a:t>Tester</a:t>
            </a:r>
            <a:endParaRPr lang="en-US" dirty="0">
              <a:ea typeface="Verdana"/>
            </a:endParaRPr>
          </a:p>
        </p:txBody>
      </p:sp>
      <p:sp>
        <p:nvSpPr>
          <p:cNvPr id="1092" name="TextBox 1091">
            <a:extLst>
              <a:ext uri="{FF2B5EF4-FFF2-40B4-BE49-F238E27FC236}">
                <a16:creationId xmlns:a16="http://schemas.microsoft.com/office/drawing/2014/main" id="{C33BB120-0A31-0169-7C4E-A2E426F05BA9}"/>
              </a:ext>
            </a:extLst>
          </p:cNvPr>
          <p:cNvSpPr txBox="1"/>
          <p:nvPr/>
        </p:nvSpPr>
        <p:spPr>
          <a:xfrm>
            <a:off x="10064770" y="2834027"/>
            <a:ext cx="1285498" cy="4207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algn="l"/>
            <a:r>
              <a:rPr lang="en-US" dirty="0"/>
              <a:t>Simulator</a:t>
            </a:r>
            <a:endParaRPr lang="en-US" dirty="0">
              <a:ea typeface="Verdana"/>
            </a:endParaRPr>
          </a:p>
        </p:txBody>
      </p:sp>
      <p:sp>
        <p:nvSpPr>
          <p:cNvPr id="1094" name="Arrow: Curved Down 1093">
            <a:extLst>
              <a:ext uri="{FF2B5EF4-FFF2-40B4-BE49-F238E27FC236}">
                <a16:creationId xmlns:a16="http://schemas.microsoft.com/office/drawing/2014/main" id="{1C234B96-5529-1C7A-79A0-07E431FB0E41}"/>
              </a:ext>
            </a:extLst>
          </p:cNvPr>
          <p:cNvSpPr/>
          <p:nvPr/>
        </p:nvSpPr>
        <p:spPr bwMode="auto">
          <a:xfrm flipH="1" flipV="1">
            <a:off x="901019" y="6032659"/>
            <a:ext cx="9167612" cy="565411"/>
          </a:xfrm>
          <a:prstGeom prst="curvedDownArrow">
            <a:avLst>
              <a:gd name="adj1" fmla="val 26596"/>
              <a:gd name="adj2" fmla="val 160474"/>
              <a:gd name="adj3" fmla="val 27943"/>
            </a:avLst>
          </a:prstGeom>
          <a:solidFill>
            <a:srgbClr val="92D050"/>
          </a:solidFill>
          <a:ln w="28575" cap="sq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96" name="TextBox 1095">
            <a:extLst>
              <a:ext uri="{FF2B5EF4-FFF2-40B4-BE49-F238E27FC236}">
                <a16:creationId xmlns:a16="http://schemas.microsoft.com/office/drawing/2014/main" id="{21CB94EE-9F4F-6C01-49BD-263796EBEFF0}"/>
              </a:ext>
            </a:extLst>
          </p:cNvPr>
          <p:cNvSpPr txBox="1"/>
          <p:nvPr/>
        </p:nvSpPr>
        <p:spPr>
          <a:xfrm>
            <a:off x="9943804" y="5340791"/>
            <a:ext cx="1523627" cy="67076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Early </a:t>
            </a:r>
            <a:endParaRPr lang="en-US" dirty="0"/>
          </a:p>
          <a:p>
            <a:pPr algn="l"/>
            <a:r>
              <a:rPr lang="en-US" sz="2000" b="1" dirty="0">
                <a:solidFill>
                  <a:srgbClr val="00B050"/>
                </a:solidFill>
              </a:rPr>
              <a:t>Feedback</a:t>
            </a:r>
            <a:endParaRPr lang="en-US" dirty="0"/>
          </a:p>
        </p:txBody>
      </p:sp>
      <p:sp>
        <p:nvSpPr>
          <p:cNvPr id="1098" name="Arrow: Down 1097">
            <a:extLst>
              <a:ext uri="{FF2B5EF4-FFF2-40B4-BE49-F238E27FC236}">
                <a16:creationId xmlns:a16="http://schemas.microsoft.com/office/drawing/2014/main" id="{41022750-2C57-A826-8FBD-F5E8745766EF}"/>
              </a:ext>
            </a:extLst>
          </p:cNvPr>
          <p:cNvSpPr/>
          <p:nvPr/>
        </p:nvSpPr>
        <p:spPr bwMode="auto">
          <a:xfrm>
            <a:off x="10476154" y="3609539"/>
            <a:ext cx="335545" cy="326004"/>
          </a:xfrm>
          <a:prstGeom prst="downArrow">
            <a:avLst/>
          </a:prstGeom>
          <a:noFill/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99" name="Right Brace 1098">
            <a:extLst>
              <a:ext uri="{FF2B5EF4-FFF2-40B4-BE49-F238E27FC236}">
                <a16:creationId xmlns:a16="http://schemas.microsoft.com/office/drawing/2014/main" id="{BFFD7EBD-ECBD-3AF5-C5F9-42750BD22E3F}"/>
              </a:ext>
            </a:extLst>
          </p:cNvPr>
          <p:cNvSpPr/>
          <p:nvPr/>
        </p:nvSpPr>
        <p:spPr>
          <a:xfrm>
            <a:off x="9703836" y="2333827"/>
            <a:ext cx="467745" cy="33325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figure with question marks above his head&#10;&#10;AI-generated content may be incorrect.">
            <a:extLst>
              <a:ext uri="{FF2B5EF4-FFF2-40B4-BE49-F238E27FC236}">
                <a16:creationId xmlns:a16="http://schemas.microsoft.com/office/drawing/2014/main" id="{84CE0EE1-29D2-811B-33CB-9B19456E5CC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5779" y="3627459"/>
            <a:ext cx="707555" cy="7692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3FDFE8-03C7-C807-EC89-57FED0BA0FD8}"/>
              </a:ext>
            </a:extLst>
          </p:cNvPr>
          <p:cNvSpPr txBox="1"/>
          <p:nvPr/>
        </p:nvSpPr>
        <p:spPr>
          <a:xfrm>
            <a:off x="3449308" y="6270865"/>
            <a:ext cx="45442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White‑box PSLA delivers </a:t>
            </a:r>
            <a:r>
              <a:rPr lang="en-US" sz="1600" b="1" dirty="0"/>
              <a:t>early feedback</a:t>
            </a:r>
            <a:r>
              <a:rPr lang="en-US" sz="1600" dirty="0"/>
              <a:t> </a:t>
            </a:r>
          </a:p>
          <a:p>
            <a:r>
              <a:rPr lang="en-US" sz="1600" dirty="0"/>
              <a:t>by estimating leakage </a:t>
            </a:r>
            <a:endParaRPr lang="en-US" sz="16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48354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A1EB7-D6FF-7BCC-6B99-7DDFB53E6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6D78-3237-49FD-9F01-AE10CE219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Distinguishing features of the PQC PSLA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CF7E7-F174-8210-8BC7-48459C47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7854"/>
            <a:ext cx="10972800" cy="4528144"/>
          </a:xfrm>
        </p:spPr>
        <p:txBody>
          <a:bodyPr/>
          <a:lstStyle/>
          <a:p>
            <a:r>
              <a:rPr lang="en-US"/>
              <a:t>Analysis on very large implementation</a:t>
            </a:r>
          </a:p>
          <a:p>
            <a:pPr lvl="1"/>
            <a:r>
              <a:rPr lang="en-US"/>
              <a:t>No architecture-level</a:t>
            </a:r>
          </a:p>
          <a:p>
            <a:pPr lvl="1"/>
            <a:r>
              <a:rPr lang="en-US"/>
              <a:t>Micro-architecture level: 508,413 flip-flops in ML-DSA (+ 408,608 SRAM bits)</a:t>
            </a:r>
          </a:p>
          <a:p>
            <a:pPr lvl="1"/>
            <a:r>
              <a:rPr lang="en-US"/>
              <a:t>Gate-leve: TBD</a:t>
            </a:r>
          </a:p>
          <a:p>
            <a:r>
              <a:rPr lang="en-US"/>
              <a:t>Multiple sources of leakage of CSPs*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2E080-1FEA-1E0A-C051-800E7888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53F981-7194-E47C-B790-15F09E5AADAB}"/>
              </a:ext>
            </a:extLst>
          </p:cNvPr>
          <p:cNvSpPr txBox="1"/>
          <p:nvPr/>
        </p:nvSpPr>
        <p:spPr>
          <a:xfrm>
            <a:off x="839844" y="6156831"/>
            <a:ext cx="10742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* M.-J. O. Saarinen, “WiP: Applicability of ISO Standard Side‑Channel Leakage Tests to NIST Post‑Quantum Cryptography,” Cryptology ePrint Archive, Report 2022/229, 2022. [Online]. Available: https://eprint.iacr.org/2022/229.pdf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DFCCF0-EE8F-84C4-16CF-EA7488FF6090}"/>
              </a:ext>
            </a:extLst>
          </p:cNvPr>
          <p:cNvSpPr txBox="1"/>
          <p:nvPr/>
        </p:nvSpPr>
        <p:spPr>
          <a:xfrm>
            <a:off x="5638800" y="335894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Kyber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Encrypt/Decrypt API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Secret Key/ Public Key distinguisher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Encapsulate/Decapsulate API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Plaintext Checking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32DB62-2605-82F2-3812-A1EE764D06FF}"/>
              </a:ext>
            </a:extLst>
          </p:cNvPr>
          <p:cNvSpPr txBox="1"/>
          <p:nvPr/>
        </p:nvSpPr>
        <p:spPr>
          <a:xfrm>
            <a:off x="515310" y="335894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Dilithium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Sign/Verify API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Message distinguisher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Public/Secret Key distinguisher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37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2AB95-5E2E-EC5D-4BEE-23146C461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6A11D-550F-99A2-284A-CDE5A1E1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Distinguishing features of the PQC PSLA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B2B03-D36B-2496-8614-2B383DD6C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7854"/>
            <a:ext cx="10972800" cy="4528144"/>
          </a:xfrm>
        </p:spPr>
        <p:txBody>
          <a:bodyPr/>
          <a:lstStyle/>
          <a:p>
            <a:r>
              <a:rPr lang="en-US"/>
              <a:t>Analysis on very large implementation</a:t>
            </a:r>
          </a:p>
          <a:p>
            <a:pPr lvl="1"/>
            <a:r>
              <a:rPr lang="en-US"/>
              <a:t>No architecture-level</a:t>
            </a:r>
          </a:p>
          <a:p>
            <a:pPr lvl="1"/>
            <a:r>
              <a:rPr lang="en-US"/>
              <a:t>Micro-architecture level: 508,413 flip-flops in ML-DSA (+ 408,608 SRAM bits)</a:t>
            </a:r>
          </a:p>
          <a:p>
            <a:pPr lvl="1"/>
            <a:r>
              <a:rPr lang="en-US"/>
              <a:t>Gate-leve: TBD</a:t>
            </a:r>
          </a:p>
          <a:p>
            <a:r>
              <a:rPr lang="en-US"/>
              <a:t>Multiple sources of leakage of CSPs*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Very large activity footprint</a:t>
            </a:r>
          </a:p>
          <a:p>
            <a:pPr lvl="1"/>
            <a:r>
              <a:rPr lang="en-US"/>
              <a:t>MLDSA signing takes 42,666 cycles creating a 24G VCD file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9C509-F4BE-CB3A-57C6-40215F78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2D6F8C-4BBD-E5F2-92FA-61B9BF64A692}"/>
              </a:ext>
            </a:extLst>
          </p:cNvPr>
          <p:cNvSpPr txBox="1"/>
          <p:nvPr/>
        </p:nvSpPr>
        <p:spPr>
          <a:xfrm>
            <a:off x="839844" y="6156831"/>
            <a:ext cx="10742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* M.-J. O. Saarinen, “WiP: Applicability of ISO Standard Side‑Channel Leakage Tests to NIST Post‑Quantum Cryptography,” Cryptology ePrint Archive, Report 2022/229, 2022. [Online]. Available: https://eprint.iacr.org/2022/229.pdf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F27E4-35D5-B637-3C05-C8EEAAFCCBA8}"/>
              </a:ext>
            </a:extLst>
          </p:cNvPr>
          <p:cNvSpPr txBox="1"/>
          <p:nvPr/>
        </p:nvSpPr>
        <p:spPr>
          <a:xfrm>
            <a:off x="5638800" y="335894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Kyber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Encrypt/Decrypt API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Secret Key/ Public Key distinguisher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Encapsulate/Decapsulate API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Plaintext Checking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CB0E32-572A-AB96-DF7D-D83AD193B013}"/>
              </a:ext>
            </a:extLst>
          </p:cNvPr>
          <p:cNvSpPr txBox="1"/>
          <p:nvPr/>
        </p:nvSpPr>
        <p:spPr>
          <a:xfrm>
            <a:off x="515310" y="335894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Dilithium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Sign/Verify API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Message distinguisher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Public/Secret Key distinguisher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7DA0349-98CB-114C-60EF-8B7E42FCA384}"/>
              </a:ext>
            </a:extLst>
          </p:cNvPr>
          <p:cNvSpPr/>
          <p:nvPr/>
        </p:nvSpPr>
        <p:spPr bwMode="auto">
          <a:xfrm>
            <a:off x="439980" y="5547071"/>
            <a:ext cx="527821" cy="424698"/>
          </a:xfrm>
          <a:prstGeom prst="rightArrow">
            <a:avLst/>
          </a:prstGeom>
          <a:solidFill>
            <a:srgbClr val="0000FF"/>
          </a:solidFill>
          <a:ln w="12700" cap="sq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10D37-8DF9-CEFA-883E-609BA9090D4D}"/>
              </a:ext>
            </a:extLst>
          </p:cNvPr>
          <p:cNvSpPr txBox="1"/>
          <p:nvPr/>
        </p:nvSpPr>
        <p:spPr>
          <a:xfrm>
            <a:off x="1062091" y="547326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Main Analysis Challenge is on scaling up traditional testing techniques (Correlation, TVLA, ..) </a:t>
            </a:r>
            <a:br>
              <a:rPr lang="en-US" sz="1600" b="1">
                <a:solidFill>
                  <a:srgbClr val="0000FF"/>
                </a:solidFill>
              </a:rPr>
            </a:br>
            <a:r>
              <a:rPr lang="en-US" sz="1600" b="1">
                <a:solidFill>
                  <a:srgbClr val="0000FF"/>
                </a:solidFill>
              </a:rPr>
              <a:t>to apply to a very large design. Hierarchical top/down analysis will be essential. </a:t>
            </a:r>
            <a:endParaRPr lang="en-US" sz="1600" b="1" dirty="0" err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7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D85C-5974-308C-9E1D-CE3F4DC55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135E8-9E0D-A035-71ED-0A5B0EA60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1844150"/>
          </a:xfrm>
        </p:spPr>
        <p:txBody>
          <a:bodyPr/>
          <a:lstStyle/>
          <a:p>
            <a:r>
              <a:rPr lang="en-US"/>
              <a:t>Pre-silicon Side-channel Leakage Assessment Model for ML-DSA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lvl="1"/>
            <a:r>
              <a:rPr lang="en-US"/>
              <a:t>Performs VCD toggle counting on RTL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DAA10-5701-71E3-56AE-34F54EB8D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9BD01-D35B-F73F-821F-F189BEB5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66AF2-7294-1FD2-1B8A-F2C5411B12DA}"/>
              </a:ext>
            </a:extLst>
          </p:cNvPr>
          <p:cNvSpPr txBox="1"/>
          <p:nvPr/>
        </p:nvSpPr>
        <p:spPr>
          <a:xfrm>
            <a:off x="1608422" y="2079110"/>
            <a:ext cx="609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https://github.com/ml-dsa/abr-sim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DDFB07-EF13-804E-1CC6-CBF6B5492F99}"/>
              </a:ext>
            </a:extLst>
          </p:cNvPr>
          <p:cNvSpPr txBox="1"/>
          <p:nvPr/>
        </p:nvSpPr>
        <p:spPr>
          <a:xfrm>
            <a:off x="2267362" y="2512934"/>
            <a:ext cx="609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https://github.com/chipsalliance/adams-bridge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B628BFA1-A483-601C-5C4D-8298F1134A64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1769594" y="2421317"/>
            <a:ext cx="497768" cy="276283"/>
          </a:xfrm>
          <a:prstGeom prst="bentConnector3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8BCC721-CF17-FB92-8210-C49EC213D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88" y="3634686"/>
            <a:ext cx="9967824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84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BC666-2347-599A-5298-4B2299388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FC274-479D-B0A2-5967-E81371A9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Planned Activities (next 3 months)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48E7F-A8EC-6FED-ACBA-9CA8A2DF8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Planned Activities</a:t>
            </a:r>
          </a:p>
          <a:p>
            <a:pPr lvl="1"/>
            <a:r>
              <a:rPr lang="en-US"/>
              <a:t>Rework testbench to do micro-arch level PSLA</a:t>
            </a:r>
          </a:p>
          <a:p>
            <a:pPr lvl="1"/>
            <a:r>
              <a:rPr lang="en-US"/>
              <a:t>Build distinguishers for ML-DSA leakage testing</a:t>
            </a:r>
          </a:p>
          <a:p>
            <a:pPr lvl="2"/>
            <a:r>
              <a:rPr lang="en-US"/>
              <a:t>Key generation</a:t>
            </a:r>
          </a:p>
          <a:p>
            <a:pPr lvl="2"/>
            <a:r>
              <a:rPr lang="en-US"/>
              <a:t>Signature Generation</a:t>
            </a:r>
          </a:p>
          <a:p>
            <a:pPr lvl="1"/>
            <a:r>
              <a:rPr lang="en-US"/>
              <a:t>Synthesize a gate-level model for gate-level PSLA</a:t>
            </a:r>
          </a:p>
          <a:p>
            <a:pPr lvl="2"/>
            <a:r>
              <a:rPr lang="en-US"/>
              <a:t>Currently aiming at IHP SG13G2 (130nm) Open Source PDK with SRAM cells</a:t>
            </a:r>
          </a:p>
          <a:p>
            <a:pPr lvl="1"/>
            <a:r>
              <a:rPr lang="en-US"/>
              <a:t>Extend testbench to do gate level PSLA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5ED615-701A-BD30-097F-ACF9A6D4B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36301-73C5-C6DD-8DE6-605CFDCB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62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2E1B7-BFE7-BB18-3982-257988B5B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Schedule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79F88-2A39-B465-C7EB-F832EF8E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BE06B-CF95-381B-C2A0-C065020F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BB5BE9-F269-8B33-2547-3A8CBC18C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561" y="1484888"/>
            <a:ext cx="8019510" cy="4725642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6C40D09-9F17-B80C-1095-785A679F4E71}"/>
              </a:ext>
            </a:extLst>
          </p:cNvPr>
          <p:cNvSpPr/>
          <p:nvPr/>
        </p:nvSpPr>
        <p:spPr bwMode="auto">
          <a:xfrm>
            <a:off x="3818917" y="1484888"/>
            <a:ext cx="361813" cy="382645"/>
          </a:xfrm>
          <a:prstGeom prst="downArrow">
            <a:avLst/>
          </a:prstGeom>
          <a:solidFill>
            <a:srgbClr val="0000FF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46F3D4-220D-F3A2-1A61-0281CBBBE695}"/>
              </a:ext>
            </a:extLst>
          </p:cNvPr>
          <p:cNvSpPr/>
          <p:nvPr/>
        </p:nvSpPr>
        <p:spPr bwMode="auto">
          <a:xfrm>
            <a:off x="1477001" y="3526030"/>
            <a:ext cx="8113070" cy="888087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28575" cap="sq" algn="ctr">
            <a:solidFill>
              <a:srgbClr val="0000FF"/>
            </a:solidFill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F8CD4139-75F1-43DA-B16A-120D0E96EE14}"/>
              </a:ext>
            </a:extLst>
          </p:cNvPr>
          <p:cNvSpPr/>
          <p:nvPr/>
        </p:nvSpPr>
        <p:spPr>
          <a:xfrm>
            <a:off x="1411217" y="2644524"/>
            <a:ext cx="131568" cy="784476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169FE8-B869-8BE2-9148-BA571AE2AB7E}"/>
              </a:ext>
            </a:extLst>
          </p:cNvPr>
          <p:cNvSpPr txBox="1"/>
          <p:nvPr/>
        </p:nvSpPr>
        <p:spPr>
          <a:xfrm>
            <a:off x="326089" y="2743900"/>
            <a:ext cx="914400" cy="58572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>
                <a:solidFill>
                  <a:srgbClr val="0000FF"/>
                </a:solidFill>
              </a:rPr>
              <a:t>Current</a:t>
            </a:r>
            <a:br>
              <a:rPr lang="en-US" sz="1600">
                <a:solidFill>
                  <a:srgbClr val="0000FF"/>
                </a:solidFill>
              </a:rPr>
            </a:br>
            <a:r>
              <a:rPr lang="en-US" sz="1600">
                <a:solidFill>
                  <a:srgbClr val="0000FF"/>
                </a:solidFill>
              </a:rPr>
              <a:t>Focus</a:t>
            </a:r>
            <a:endParaRPr lang="en-US" sz="1600" dirty="0" err="1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5A4623-E5E9-A632-0169-209AB8D76D57}"/>
              </a:ext>
            </a:extLst>
          </p:cNvPr>
          <p:cNvSpPr txBox="1"/>
          <p:nvPr/>
        </p:nvSpPr>
        <p:spPr>
          <a:xfrm>
            <a:off x="326089" y="3830405"/>
            <a:ext cx="914400" cy="39223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>
                <a:solidFill>
                  <a:srgbClr val="0000FF"/>
                </a:solidFill>
              </a:rPr>
              <a:t>Pending</a:t>
            </a:r>
            <a:endParaRPr lang="en-US" sz="1600" dirty="0" err="1">
              <a:solidFill>
                <a:srgbClr val="0000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9C5BCE-BAEA-CE9E-2799-FA38F38CB0D1}"/>
              </a:ext>
            </a:extLst>
          </p:cNvPr>
          <p:cNvCxnSpPr/>
          <p:nvPr/>
        </p:nvCxnSpPr>
        <p:spPr>
          <a:xfrm flipV="1">
            <a:off x="4485640" y="1401890"/>
            <a:ext cx="0" cy="54864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E2A77B7-6451-608F-5120-963815C789CA}"/>
              </a:ext>
            </a:extLst>
          </p:cNvPr>
          <p:cNvSpPr txBox="1"/>
          <p:nvPr/>
        </p:nvSpPr>
        <p:spPr>
          <a:xfrm>
            <a:off x="4439919" y="1325690"/>
            <a:ext cx="1610359" cy="20954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100">
                <a:solidFill>
                  <a:srgbClr val="0000FF"/>
                </a:solidFill>
              </a:rPr>
              <a:t>Annual Review</a:t>
            </a:r>
            <a:endParaRPr lang="en-US" sz="1100" dirty="0" err="1">
              <a:solidFill>
                <a:srgbClr val="0000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FFBBBF-6383-0D96-A093-7D5642A32831}"/>
              </a:ext>
            </a:extLst>
          </p:cNvPr>
          <p:cNvSpPr txBox="1"/>
          <p:nvPr/>
        </p:nvSpPr>
        <p:spPr>
          <a:xfrm>
            <a:off x="9447959" y="2672848"/>
            <a:ext cx="1173480" cy="345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b="1">
                <a:solidFill>
                  <a:srgbClr val="CC6600"/>
                </a:solidFill>
              </a:rPr>
              <a:t>Arna Roy</a:t>
            </a:r>
            <a:endParaRPr lang="en-US" sz="1600" b="1" dirty="0" err="1">
              <a:solidFill>
                <a:srgbClr val="CC66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D28D90-B989-8828-5612-274E881E51BC}"/>
              </a:ext>
            </a:extLst>
          </p:cNvPr>
          <p:cNvSpPr txBox="1"/>
          <p:nvPr/>
        </p:nvSpPr>
        <p:spPr>
          <a:xfrm>
            <a:off x="9447959" y="3156904"/>
            <a:ext cx="1173480" cy="345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b="1">
                <a:solidFill>
                  <a:srgbClr val="00B050"/>
                </a:solidFill>
              </a:rPr>
              <a:t>Dillibabu Shanmugam</a:t>
            </a:r>
            <a:endParaRPr lang="en-US" sz="1600" b="1" dirty="0" err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61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780BB-1743-B976-7A55-6B04FF122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Jun 11, 2025 Tapeout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5952D-2A29-238D-668A-A2F00BBB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AEC8E1-2673-1D7C-DB34-5A1AC3B02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507" y="2367280"/>
            <a:ext cx="5482893" cy="337452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A35DC98-DCE4-C7AC-F14A-422677202388}"/>
              </a:ext>
            </a:extLst>
          </p:cNvPr>
          <p:cNvGrpSpPr/>
          <p:nvPr/>
        </p:nvGrpSpPr>
        <p:grpSpPr>
          <a:xfrm>
            <a:off x="887572" y="1444294"/>
            <a:ext cx="4795520" cy="4789665"/>
            <a:chOff x="694532" y="1444294"/>
            <a:chExt cx="4795520" cy="47896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693FA3-2430-66A7-44E1-586585BA4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532" y="1444294"/>
              <a:ext cx="4795520" cy="47896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3B28F2-F427-22C3-D8EA-DC82A651DE80}"/>
                </a:ext>
              </a:extLst>
            </p:cNvPr>
            <p:cNvSpPr txBox="1"/>
            <p:nvPr/>
          </p:nvSpPr>
          <p:spPr>
            <a:xfrm>
              <a:off x="3860800" y="1473600"/>
              <a:ext cx="914400" cy="3505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180 MS RF G</a:t>
              </a:r>
              <a:endParaRPr lang="en-US" sz="1600" b="1" dirty="0" err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291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61923-C0B9-8D18-DCFC-3087FEAD9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0EC0-3844-01AC-69DA-7121FFC724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529063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2BE2E-9876-1272-EF42-4B756CAD2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much power detail do we need?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B3B87-4CF8-47EB-E168-5D7D2A3EB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06BD8-6622-CF77-9E5F-BF3D93DCA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37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E3F5B6E-05B6-9015-0835-A779FC45B5E3}"/>
              </a:ext>
            </a:extLst>
          </p:cNvPr>
          <p:cNvCxnSpPr/>
          <p:nvPr/>
        </p:nvCxnSpPr>
        <p:spPr>
          <a:xfrm>
            <a:off x="5570118" y="2604852"/>
            <a:ext cx="0" cy="3800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40B614-A229-7E36-3433-DF0D8123C424}"/>
              </a:ext>
            </a:extLst>
          </p:cNvPr>
          <p:cNvCxnSpPr>
            <a:cxnSpLocks/>
          </p:cNvCxnSpPr>
          <p:nvPr/>
        </p:nvCxnSpPr>
        <p:spPr>
          <a:xfrm flipH="1">
            <a:off x="5356362" y="2984862"/>
            <a:ext cx="2137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9323DEF-4648-A81F-5641-F107F242AE3F}"/>
              </a:ext>
            </a:extLst>
          </p:cNvPr>
          <p:cNvCxnSpPr/>
          <p:nvPr/>
        </p:nvCxnSpPr>
        <p:spPr>
          <a:xfrm>
            <a:off x="5356362" y="2871552"/>
            <a:ext cx="0" cy="3800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4BB535-7B24-E85D-1E95-205DD89F36AE}"/>
              </a:ext>
            </a:extLst>
          </p:cNvPr>
          <p:cNvCxnSpPr>
            <a:cxnSpLocks/>
          </p:cNvCxnSpPr>
          <p:nvPr/>
        </p:nvCxnSpPr>
        <p:spPr>
          <a:xfrm flipH="1">
            <a:off x="5356362" y="3149962"/>
            <a:ext cx="2137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6D88DD-A9D9-12F1-8706-C55CD0C9B6C8}"/>
              </a:ext>
            </a:extLst>
          </p:cNvPr>
          <p:cNvCxnSpPr/>
          <p:nvPr/>
        </p:nvCxnSpPr>
        <p:spPr>
          <a:xfrm>
            <a:off x="5570118" y="3149962"/>
            <a:ext cx="0" cy="3800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8DBE15-15FE-6274-3C70-3BBF9C3C27B2}"/>
              </a:ext>
            </a:extLst>
          </p:cNvPr>
          <p:cNvCxnSpPr>
            <a:cxnSpLocks/>
          </p:cNvCxnSpPr>
          <p:nvPr/>
        </p:nvCxnSpPr>
        <p:spPr>
          <a:xfrm>
            <a:off x="5261112" y="2963833"/>
            <a:ext cx="0" cy="23255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4E8888C-848A-A600-4DEA-95018FB467BC}"/>
              </a:ext>
            </a:extLst>
          </p:cNvPr>
          <p:cNvSpPr/>
          <p:nvPr/>
        </p:nvSpPr>
        <p:spPr>
          <a:xfrm>
            <a:off x="5176579" y="3038934"/>
            <a:ext cx="73818" cy="73818"/>
          </a:xfrm>
          <a:prstGeom prst="ellipse">
            <a:avLst/>
          </a:prstGeom>
          <a:noFill/>
          <a:ln w="28575"/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6886F5-F47D-D639-6B84-2B9CC421B561}"/>
              </a:ext>
            </a:extLst>
          </p:cNvPr>
          <p:cNvCxnSpPr>
            <a:cxnSpLocks/>
          </p:cNvCxnSpPr>
          <p:nvPr/>
        </p:nvCxnSpPr>
        <p:spPr>
          <a:xfrm>
            <a:off x="6408318" y="3076545"/>
            <a:ext cx="0" cy="6251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F4E717-F806-C54E-1067-30D1EDEC301B}"/>
              </a:ext>
            </a:extLst>
          </p:cNvPr>
          <p:cNvCxnSpPr>
            <a:cxnSpLocks/>
          </p:cNvCxnSpPr>
          <p:nvPr/>
        </p:nvCxnSpPr>
        <p:spPr>
          <a:xfrm flipH="1">
            <a:off x="6194562" y="3701711"/>
            <a:ext cx="2137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9E6AAC-4252-B7A1-6099-9616D9CCB295}"/>
              </a:ext>
            </a:extLst>
          </p:cNvPr>
          <p:cNvCxnSpPr/>
          <p:nvPr/>
        </p:nvCxnSpPr>
        <p:spPr>
          <a:xfrm>
            <a:off x="6194562" y="3588401"/>
            <a:ext cx="0" cy="3800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6C7644-824B-AA49-85CE-BDEBD61F9559}"/>
              </a:ext>
            </a:extLst>
          </p:cNvPr>
          <p:cNvCxnSpPr>
            <a:cxnSpLocks/>
          </p:cNvCxnSpPr>
          <p:nvPr/>
        </p:nvCxnSpPr>
        <p:spPr>
          <a:xfrm flipH="1">
            <a:off x="6194562" y="3866811"/>
            <a:ext cx="2137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A08301-40E8-BBF9-6BA3-A0A958B55AD8}"/>
              </a:ext>
            </a:extLst>
          </p:cNvPr>
          <p:cNvCxnSpPr>
            <a:cxnSpLocks/>
          </p:cNvCxnSpPr>
          <p:nvPr/>
        </p:nvCxnSpPr>
        <p:spPr>
          <a:xfrm>
            <a:off x="6408318" y="3866811"/>
            <a:ext cx="0" cy="2506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92CACE-1DCA-EC03-5DE4-C39B2D885B04}"/>
              </a:ext>
            </a:extLst>
          </p:cNvPr>
          <p:cNvCxnSpPr>
            <a:cxnSpLocks/>
          </p:cNvCxnSpPr>
          <p:nvPr/>
        </p:nvCxnSpPr>
        <p:spPr>
          <a:xfrm>
            <a:off x="6099312" y="3680682"/>
            <a:ext cx="0" cy="23255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B116248-A797-67DD-9279-898AB06899A7}"/>
              </a:ext>
            </a:extLst>
          </p:cNvPr>
          <p:cNvSpPr/>
          <p:nvPr/>
        </p:nvSpPr>
        <p:spPr>
          <a:xfrm>
            <a:off x="6014779" y="3755783"/>
            <a:ext cx="73818" cy="73818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E54DAC1-3F91-091F-1EC1-F85FFCFCB0EA}"/>
              </a:ext>
            </a:extLst>
          </p:cNvPr>
          <p:cNvCxnSpPr/>
          <p:nvPr/>
        </p:nvCxnSpPr>
        <p:spPr>
          <a:xfrm>
            <a:off x="5970329" y="4117447"/>
            <a:ext cx="0" cy="3800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5433B7-659F-A4F3-7914-424C5676FA4E}"/>
              </a:ext>
            </a:extLst>
          </p:cNvPr>
          <p:cNvCxnSpPr>
            <a:cxnSpLocks/>
          </p:cNvCxnSpPr>
          <p:nvPr/>
        </p:nvCxnSpPr>
        <p:spPr>
          <a:xfrm flipH="1">
            <a:off x="5756573" y="4497457"/>
            <a:ext cx="2137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B43DD95-C70B-F0A2-C510-8440B432649B}"/>
              </a:ext>
            </a:extLst>
          </p:cNvPr>
          <p:cNvCxnSpPr/>
          <p:nvPr/>
        </p:nvCxnSpPr>
        <p:spPr>
          <a:xfrm>
            <a:off x="5756573" y="4384147"/>
            <a:ext cx="0" cy="3800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A59B9B7-619C-61E3-995E-924C5794073C}"/>
              </a:ext>
            </a:extLst>
          </p:cNvPr>
          <p:cNvCxnSpPr>
            <a:cxnSpLocks/>
          </p:cNvCxnSpPr>
          <p:nvPr/>
        </p:nvCxnSpPr>
        <p:spPr>
          <a:xfrm flipH="1">
            <a:off x="5756573" y="4662557"/>
            <a:ext cx="2137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688A8F-9FDA-A9AB-5718-1DD789976715}"/>
              </a:ext>
            </a:extLst>
          </p:cNvPr>
          <p:cNvCxnSpPr/>
          <p:nvPr/>
        </p:nvCxnSpPr>
        <p:spPr>
          <a:xfrm>
            <a:off x="5970329" y="4662557"/>
            <a:ext cx="0" cy="3800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91B48C3-C1EC-50B7-121B-E35AF7527ED7}"/>
              </a:ext>
            </a:extLst>
          </p:cNvPr>
          <p:cNvCxnSpPr>
            <a:cxnSpLocks/>
          </p:cNvCxnSpPr>
          <p:nvPr/>
        </p:nvCxnSpPr>
        <p:spPr>
          <a:xfrm>
            <a:off x="5661323" y="4476428"/>
            <a:ext cx="0" cy="23255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27D2DD4-2951-17E5-64B9-FF57CEC83DA3}"/>
              </a:ext>
            </a:extLst>
          </p:cNvPr>
          <p:cNvCxnSpPr/>
          <p:nvPr/>
        </p:nvCxnSpPr>
        <p:spPr>
          <a:xfrm>
            <a:off x="5970329" y="4708986"/>
            <a:ext cx="0" cy="3800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99BCC11-4762-18F5-8A82-8F0E21525E1A}"/>
              </a:ext>
            </a:extLst>
          </p:cNvPr>
          <p:cNvCxnSpPr>
            <a:cxnSpLocks/>
          </p:cNvCxnSpPr>
          <p:nvPr/>
        </p:nvCxnSpPr>
        <p:spPr>
          <a:xfrm flipH="1">
            <a:off x="5756573" y="5088996"/>
            <a:ext cx="2137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852030C-EF7D-2C7C-0226-175312C8FAA1}"/>
              </a:ext>
            </a:extLst>
          </p:cNvPr>
          <p:cNvCxnSpPr/>
          <p:nvPr/>
        </p:nvCxnSpPr>
        <p:spPr>
          <a:xfrm>
            <a:off x="5756573" y="4975686"/>
            <a:ext cx="0" cy="3800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8C168DC-1E98-EAB4-65BC-EBFE235BFA61}"/>
              </a:ext>
            </a:extLst>
          </p:cNvPr>
          <p:cNvCxnSpPr>
            <a:cxnSpLocks/>
          </p:cNvCxnSpPr>
          <p:nvPr/>
        </p:nvCxnSpPr>
        <p:spPr>
          <a:xfrm flipH="1">
            <a:off x="5756573" y="5254096"/>
            <a:ext cx="2137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CB0353-A1D1-9ED2-4763-AA019208513C}"/>
              </a:ext>
            </a:extLst>
          </p:cNvPr>
          <p:cNvCxnSpPr/>
          <p:nvPr/>
        </p:nvCxnSpPr>
        <p:spPr>
          <a:xfrm>
            <a:off x="5970329" y="5254096"/>
            <a:ext cx="0" cy="3800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03AE188-68CD-C606-2F7C-3F86057C364A}"/>
              </a:ext>
            </a:extLst>
          </p:cNvPr>
          <p:cNvCxnSpPr>
            <a:cxnSpLocks/>
          </p:cNvCxnSpPr>
          <p:nvPr/>
        </p:nvCxnSpPr>
        <p:spPr>
          <a:xfrm>
            <a:off x="5661323" y="5067967"/>
            <a:ext cx="0" cy="23255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F7C150-E0A1-A650-6E0A-2D0B94839DBA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5570120" y="4117447"/>
            <a:ext cx="2446965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6961FB-5FD7-8A37-E3A1-2BB8F114C65F}"/>
              </a:ext>
            </a:extLst>
          </p:cNvPr>
          <p:cNvCxnSpPr>
            <a:cxnSpLocks/>
          </p:cNvCxnSpPr>
          <p:nvPr/>
        </p:nvCxnSpPr>
        <p:spPr>
          <a:xfrm flipV="1">
            <a:off x="5570118" y="3475499"/>
            <a:ext cx="0" cy="641948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37C275F-ABDE-C17F-108F-BCF3D871E540}"/>
              </a:ext>
            </a:extLst>
          </p:cNvPr>
          <p:cNvCxnSpPr>
            <a:cxnSpLocks/>
          </p:cNvCxnSpPr>
          <p:nvPr/>
        </p:nvCxnSpPr>
        <p:spPr>
          <a:xfrm flipV="1">
            <a:off x="6408318" y="3947194"/>
            <a:ext cx="0" cy="170255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987A854-64FE-085D-414E-45DF12252261}"/>
              </a:ext>
            </a:extLst>
          </p:cNvPr>
          <p:cNvCxnSpPr>
            <a:cxnSpLocks/>
          </p:cNvCxnSpPr>
          <p:nvPr/>
        </p:nvCxnSpPr>
        <p:spPr>
          <a:xfrm flipV="1">
            <a:off x="5570118" y="2434599"/>
            <a:ext cx="0" cy="170255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A9B6C8-5B9C-F912-3ED3-C8BE676861D3}"/>
              </a:ext>
            </a:extLst>
          </p:cNvPr>
          <p:cNvCxnSpPr>
            <a:cxnSpLocks/>
          </p:cNvCxnSpPr>
          <p:nvPr/>
        </p:nvCxnSpPr>
        <p:spPr>
          <a:xfrm flipV="1">
            <a:off x="6408318" y="2434597"/>
            <a:ext cx="0" cy="641948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CCF1435-ED96-0986-78E0-E595442DB848}"/>
              </a:ext>
            </a:extLst>
          </p:cNvPr>
          <p:cNvCxnSpPr>
            <a:cxnSpLocks/>
          </p:cNvCxnSpPr>
          <p:nvPr/>
        </p:nvCxnSpPr>
        <p:spPr>
          <a:xfrm>
            <a:off x="5570118" y="2434597"/>
            <a:ext cx="838200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6C8B7BA-2866-8861-33FA-35D24D07A737}"/>
              </a:ext>
            </a:extLst>
          </p:cNvPr>
          <p:cNvCxnSpPr/>
          <p:nvPr/>
        </p:nvCxnSpPr>
        <p:spPr>
          <a:xfrm>
            <a:off x="5970329" y="2054587"/>
            <a:ext cx="0" cy="3800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8E6EF58-7ACC-3451-64FD-90C969A3B6D0}"/>
              </a:ext>
            </a:extLst>
          </p:cNvPr>
          <p:cNvCxnSpPr>
            <a:cxnSpLocks/>
          </p:cNvCxnSpPr>
          <p:nvPr/>
        </p:nvCxnSpPr>
        <p:spPr>
          <a:xfrm>
            <a:off x="5349220" y="2056969"/>
            <a:ext cx="61396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A8AA70B-6638-8415-EA28-1E30544644D8}"/>
              </a:ext>
            </a:extLst>
          </p:cNvPr>
          <p:cNvSpPr/>
          <p:nvPr/>
        </p:nvSpPr>
        <p:spPr>
          <a:xfrm>
            <a:off x="4745155" y="1930374"/>
            <a:ext cx="613966" cy="235743"/>
          </a:xfrm>
          <a:custGeom>
            <a:avLst/>
            <a:gdLst>
              <a:gd name="connsiteX0" fmla="*/ 631031 w 631031"/>
              <a:gd name="connsiteY0" fmla="*/ 126206 h 235743"/>
              <a:gd name="connsiteX1" fmla="*/ 531019 w 631031"/>
              <a:gd name="connsiteY1" fmla="*/ 0 h 235743"/>
              <a:gd name="connsiteX2" fmla="*/ 445294 w 631031"/>
              <a:gd name="connsiteY2" fmla="*/ 235743 h 235743"/>
              <a:gd name="connsiteX3" fmla="*/ 330994 w 631031"/>
              <a:gd name="connsiteY3" fmla="*/ 0 h 235743"/>
              <a:gd name="connsiteX4" fmla="*/ 252412 w 631031"/>
              <a:gd name="connsiteY4" fmla="*/ 235743 h 235743"/>
              <a:gd name="connsiteX5" fmla="*/ 145256 w 631031"/>
              <a:gd name="connsiteY5" fmla="*/ 4762 h 235743"/>
              <a:gd name="connsiteX6" fmla="*/ 85725 w 631031"/>
              <a:gd name="connsiteY6" fmla="*/ 128587 h 235743"/>
              <a:gd name="connsiteX7" fmla="*/ 0 w 631031"/>
              <a:gd name="connsiteY7" fmla="*/ 128587 h 23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031" h="235743">
                <a:moveTo>
                  <a:pt x="631031" y="126206"/>
                </a:moveTo>
                <a:lnTo>
                  <a:pt x="531019" y="0"/>
                </a:lnTo>
                <a:lnTo>
                  <a:pt x="445294" y="235743"/>
                </a:lnTo>
                <a:lnTo>
                  <a:pt x="330994" y="0"/>
                </a:lnTo>
                <a:lnTo>
                  <a:pt x="252412" y="235743"/>
                </a:lnTo>
                <a:lnTo>
                  <a:pt x="145256" y="4762"/>
                </a:lnTo>
                <a:lnTo>
                  <a:pt x="85725" y="128587"/>
                </a:lnTo>
                <a:lnTo>
                  <a:pt x="0" y="128587"/>
                </a:ln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D8CA3A-0B36-D31D-1422-38838CA4FBCE}"/>
              </a:ext>
            </a:extLst>
          </p:cNvPr>
          <p:cNvCxnSpPr>
            <a:cxnSpLocks/>
          </p:cNvCxnSpPr>
          <p:nvPr/>
        </p:nvCxnSpPr>
        <p:spPr>
          <a:xfrm>
            <a:off x="4194790" y="2060133"/>
            <a:ext cx="61396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D9614F6-59E3-5A30-DB58-8BAC923D4ADA}"/>
              </a:ext>
            </a:extLst>
          </p:cNvPr>
          <p:cNvCxnSpPr>
            <a:cxnSpLocks/>
          </p:cNvCxnSpPr>
          <p:nvPr/>
        </p:nvCxnSpPr>
        <p:spPr>
          <a:xfrm>
            <a:off x="5916634" y="2057751"/>
            <a:ext cx="61396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16881D5-6CFE-C878-FCE8-E31D1200C674}"/>
              </a:ext>
            </a:extLst>
          </p:cNvPr>
          <p:cNvCxnSpPr>
            <a:cxnSpLocks/>
          </p:cNvCxnSpPr>
          <p:nvPr/>
        </p:nvCxnSpPr>
        <p:spPr>
          <a:xfrm>
            <a:off x="6490859" y="2058751"/>
            <a:ext cx="61396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00E78FF-C966-3924-EC99-0F68781AF3C4}"/>
              </a:ext>
            </a:extLst>
          </p:cNvPr>
          <p:cNvCxnSpPr>
            <a:cxnSpLocks/>
          </p:cNvCxnSpPr>
          <p:nvPr/>
        </p:nvCxnSpPr>
        <p:spPr>
          <a:xfrm>
            <a:off x="3681529" y="3085605"/>
            <a:ext cx="149505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59C5662-4596-8703-F030-6397DD0BACCF}"/>
              </a:ext>
            </a:extLst>
          </p:cNvPr>
          <p:cNvCxnSpPr>
            <a:cxnSpLocks/>
          </p:cNvCxnSpPr>
          <p:nvPr/>
        </p:nvCxnSpPr>
        <p:spPr>
          <a:xfrm>
            <a:off x="5661323" y="3791640"/>
            <a:ext cx="3534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531DAB4-988D-A498-EC42-18AE3FD39836}"/>
              </a:ext>
            </a:extLst>
          </p:cNvPr>
          <p:cNvCxnSpPr>
            <a:cxnSpLocks/>
          </p:cNvCxnSpPr>
          <p:nvPr/>
        </p:nvCxnSpPr>
        <p:spPr>
          <a:xfrm>
            <a:off x="4650975" y="3791640"/>
            <a:ext cx="83391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6EC28C8-B70F-C905-4E4A-D963B9DA761B}"/>
              </a:ext>
            </a:extLst>
          </p:cNvPr>
          <p:cNvCxnSpPr>
            <a:cxnSpLocks/>
          </p:cNvCxnSpPr>
          <p:nvPr/>
        </p:nvCxnSpPr>
        <p:spPr>
          <a:xfrm>
            <a:off x="5098752" y="5178389"/>
            <a:ext cx="56257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718DCBC-8074-9C33-D2DC-8DF921F98344}"/>
              </a:ext>
            </a:extLst>
          </p:cNvPr>
          <p:cNvCxnSpPr>
            <a:cxnSpLocks/>
          </p:cNvCxnSpPr>
          <p:nvPr/>
        </p:nvCxnSpPr>
        <p:spPr>
          <a:xfrm flipV="1">
            <a:off x="5105064" y="3791640"/>
            <a:ext cx="0" cy="137742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E6F09DA-7E20-0AC8-95EF-C7E7E88552C9}"/>
              </a:ext>
            </a:extLst>
          </p:cNvPr>
          <p:cNvCxnSpPr>
            <a:cxnSpLocks/>
          </p:cNvCxnSpPr>
          <p:nvPr/>
        </p:nvCxnSpPr>
        <p:spPr>
          <a:xfrm>
            <a:off x="5203605" y="4592707"/>
            <a:ext cx="45771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3AA3F99-4BCE-EB34-213B-52F4E47FA043}"/>
              </a:ext>
            </a:extLst>
          </p:cNvPr>
          <p:cNvCxnSpPr>
            <a:cxnSpLocks/>
          </p:cNvCxnSpPr>
          <p:nvPr/>
        </p:nvCxnSpPr>
        <p:spPr>
          <a:xfrm flipV="1">
            <a:off x="4572358" y="3085607"/>
            <a:ext cx="0" cy="148854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E69F274-512B-E114-94A6-EDD0B2CBDA1C}"/>
              </a:ext>
            </a:extLst>
          </p:cNvPr>
          <p:cNvCxnSpPr>
            <a:cxnSpLocks/>
          </p:cNvCxnSpPr>
          <p:nvPr/>
        </p:nvCxnSpPr>
        <p:spPr>
          <a:xfrm>
            <a:off x="4562612" y="4583776"/>
            <a:ext cx="45771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D638AFB-6478-85CC-FAEC-6E59F5F02A41}"/>
              </a:ext>
            </a:extLst>
          </p:cNvPr>
          <p:cNvSpPr txBox="1"/>
          <p:nvPr/>
        </p:nvSpPr>
        <p:spPr>
          <a:xfrm>
            <a:off x="3623325" y="1875260"/>
            <a:ext cx="569195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Vdd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74F9E7F-E31B-F35B-B6A4-34B140169061}"/>
              </a:ext>
            </a:extLst>
          </p:cNvPr>
          <p:cNvCxnSpPr>
            <a:cxnSpLocks/>
          </p:cNvCxnSpPr>
          <p:nvPr/>
        </p:nvCxnSpPr>
        <p:spPr>
          <a:xfrm>
            <a:off x="4192518" y="5634106"/>
            <a:ext cx="178771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CEFE914-7A24-2B8C-D598-2862E86DEEE7}"/>
              </a:ext>
            </a:extLst>
          </p:cNvPr>
          <p:cNvSpPr txBox="1"/>
          <p:nvPr/>
        </p:nvSpPr>
        <p:spPr>
          <a:xfrm>
            <a:off x="3611621" y="5449440"/>
            <a:ext cx="48551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Vss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190B3F1-897D-B7B9-47F0-1A30C83E2E73}"/>
              </a:ext>
            </a:extLst>
          </p:cNvPr>
          <p:cNvSpPr txBox="1"/>
          <p:nvPr/>
        </p:nvSpPr>
        <p:spPr>
          <a:xfrm>
            <a:off x="5194298" y="1539759"/>
            <a:ext cx="30970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727BBAD-F21C-5966-DC59-CDA795AAE9F4}"/>
              </a:ext>
            </a:extLst>
          </p:cNvPr>
          <p:cNvSpPr txBox="1"/>
          <p:nvPr/>
        </p:nvSpPr>
        <p:spPr>
          <a:xfrm>
            <a:off x="3228743" y="2908571"/>
            <a:ext cx="32733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6FFB029-F1CB-9B51-22BE-CDF1B5251521}"/>
              </a:ext>
            </a:extLst>
          </p:cNvPr>
          <p:cNvSpPr txBox="1"/>
          <p:nvPr/>
        </p:nvSpPr>
        <p:spPr>
          <a:xfrm>
            <a:off x="3247492" y="3621057"/>
            <a:ext cx="31451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4E4C6CB-A4C5-23B6-E6E1-D984DAA43FA7}"/>
              </a:ext>
            </a:extLst>
          </p:cNvPr>
          <p:cNvSpPr txBox="1"/>
          <p:nvPr/>
        </p:nvSpPr>
        <p:spPr>
          <a:xfrm>
            <a:off x="8017085" y="3932781"/>
            <a:ext cx="30489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6BFBD36-32B6-1EA6-0D22-A8EF43C92AD6}"/>
              </a:ext>
            </a:extLst>
          </p:cNvPr>
          <p:cNvCxnSpPr>
            <a:cxnSpLocks/>
          </p:cNvCxnSpPr>
          <p:nvPr/>
        </p:nvCxnSpPr>
        <p:spPr>
          <a:xfrm>
            <a:off x="6530601" y="4542160"/>
            <a:ext cx="1971785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747178D-AF2E-4A33-921F-67B53185339A}"/>
              </a:ext>
            </a:extLst>
          </p:cNvPr>
          <p:cNvSpPr txBox="1"/>
          <p:nvPr/>
        </p:nvSpPr>
        <p:spPr>
          <a:xfrm>
            <a:off x="8476585" y="4368841"/>
            <a:ext cx="32252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D4CA3E5-C040-00EA-31B8-0166FA16B291}"/>
              </a:ext>
            </a:extLst>
          </p:cNvPr>
          <p:cNvCxnSpPr/>
          <p:nvPr/>
        </p:nvCxnSpPr>
        <p:spPr>
          <a:xfrm>
            <a:off x="7243029" y="4117447"/>
            <a:ext cx="0" cy="18466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19F7741-0BAE-6DDA-D540-0C9BDD42F918}"/>
              </a:ext>
            </a:extLst>
          </p:cNvPr>
          <p:cNvCxnSpPr>
            <a:cxnSpLocks/>
          </p:cNvCxnSpPr>
          <p:nvPr/>
        </p:nvCxnSpPr>
        <p:spPr>
          <a:xfrm flipH="1">
            <a:off x="7120368" y="4302113"/>
            <a:ext cx="24532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A96D562-E47E-AB56-82D9-C6422D1C3BE7}"/>
              </a:ext>
            </a:extLst>
          </p:cNvPr>
          <p:cNvCxnSpPr>
            <a:cxnSpLocks/>
          </p:cNvCxnSpPr>
          <p:nvPr/>
        </p:nvCxnSpPr>
        <p:spPr>
          <a:xfrm flipH="1">
            <a:off x="7120368" y="4384147"/>
            <a:ext cx="24532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5BE8D21-B50A-CC0C-8CA2-26A3B20115A6}"/>
              </a:ext>
            </a:extLst>
          </p:cNvPr>
          <p:cNvCxnSpPr>
            <a:cxnSpLocks/>
          </p:cNvCxnSpPr>
          <p:nvPr/>
        </p:nvCxnSpPr>
        <p:spPr>
          <a:xfrm>
            <a:off x="7243028" y="4384149"/>
            <a:ext cx="0" cy="14643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ED8ABE2-1439-C662-0A07-5F98A1894444}"/>
              </a:ext>
            </a:extLst>
          </p:cNvPr>
          <p:cNvSpPr txBox="1"/>
          <p:nvPr/>
        </p:nvSpPr>
        <p:spPr>
          <a:xfrm>
            <a:off x="7326917" y="4186255"/>
            <a:ext cx="279244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i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F782640-B304-50E0-27D8-B92183A586B5}"/>
              </a:ext>
            </a:extLst>
          </p:cNvPr>
          <p:cNvCxnSpPr>
            <a:cxnSpLocks/>
          </p:cNvCxnSpPr>
          <p:nvPr/>
        </p:nvCxnSpPr>
        <p:spPr>
          <a:xfrm>
            <a:off x="3628393" y="3800297"/>
            <a:ext cx="83391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209725FA-2FCC-2012-9404-3A22D096567A}"/>
              </a:ext>
            </a:extLst>
          </p:cNvPr>
          <p:cNvSpPr/>
          <p:nvPr/>
        </p:nvSpPr>
        <p:spPr>
          <a:xfrm>
            <a:off x="3743798" y="2675122"/>
            <a:ext cx="657225" cy="282575"/>
          </a:xfrm>
          <a:custGeom>
            <a:avLst/>
            <a:gdLst>
              <a:gd name="connsiteX0" fmla="*/ 0 w 657225"/>
              <a:gd name="connsiteY0" fmla="*/ 282575 h 282575"/>
              <a:gd name="connsiteX1" fmla="*/ 285750 w 657225"/>
              <a:gd name="connsiteY1" fmla="*/ 282575 h 282575"/>
              <a:gd name="connsiteX2" fmla="*/ 285750 w 657225"/>
              <a:gd name="connsiteY2" fmla="*/ 0 h 282575"/>
              <a:gd name="connsiteX3" fmla="*/ 657225 w 657225"/>
              <a:gd name="connsiteY3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225" h="282575">
                <a:moveTo>
                  <a:pt x="0" y="282575"/>
                </a:moveTo>
                <a:lnTo>
                  <a:pt x="285750" y="282575"/>
                </a:lnTo>
                <a:lnTo>
                  <a:pt x="285750" y="0"/>
                </a:lnTo>
                <a:lnTo>
                  <a:pt x="657225" y="0"/>
                </a:ln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C2147C41-4A6E-B76A-7E93-1855619A840D}"/>
              </a:ext>
            </a:extLst>
          </p:cNvPr>
          <p:cNvSpPr/>
          <p:nvPr/>
        </p:nvSpPr>
        <p:spPr>
          <a:xfrm>
            <a:off x="3763517" y="3348502"/>
            <a:ext cx="666750" cy="276225"/>
          </a:xfrm>
          <a:custGeom>
            <a:avLst/>
            <a:gdLst>
              <a:gd name="connsiteX0" fmla="*/ 0 w 666750"/>
              <a:gd name="connsiteY0" fmla="*/ 276225 h 276225"/>
              <a:gd name="connsiteX1" fmla="*/ 377825 w 666750"/>
              <a:gd name="connsiteY1" fmla="*/ 276225 h 276225"/>
              <a:gd name="connsiteX2" fmla="*/ 377825 w 666750"/>
              <a:gd name="connsiteY2" fmla="*/ 0 h 276225"/>
              <a:gd name="connsiteX3" fmla="*/ 666750 w 666750"/>
              <a:gd name="connsiteY3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0" h="276225">
                <a:moveTo>
                  <a:pt x="0" y="276225"/>
                </a:moveTo>
                <a:lnTo>
                  <a:pt x="377825" y="276225"/>
                </a:lnTo>
                <a:lnTo>
                  <a:pt x="377825" y="0"/>
                </a:lnTo>
                <a:lnTo>
                  <a:pt x="666750" y="0"/>
                </a:ln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F3CD7EA-E1E1-2256-9C6F-2FCB43590D1D}"/>
              </a:ext>
            </a:extLst>
          </p:cNvPr>
          <p:cNvCxnSpPr>
            <a:cxnSpLocks/>
          </p:cNvCxnSpPr>
          <p:nvPr/>
        </p:nvCxnSpPr>
        <p:spPr>
          <a:xfrm>
            <a:off x="4029475" y="3023059"/>
            <a:ext cx="0" cy="51434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4EF256FC-BB40-675E-B155-B78FC70ABCEF}"/>
              </a:ext>
            </a:extLst>
          </p:cNvPr>
          <p:cNvSpPr/>
          <p:nvPr/>
        </p:nvSpPr>
        <p:spPr>
          <a:xfrm>
            <a:off x="6121560" y="3535333"/>
            <a:ext cx="425756" cy="1333500"/>
          </a:xfrm>
          <a:custGeom>
            <a:avLst/>
            <a:gdLst>
              <a:gd name="connsiteX0" fmla="*/ 379369 w 425756"/>
              <a:gd name="connsiteY0" fmla="*/ 0 h 1333500"/>
              <a:gd name="connsiteX1" fmla="*/ 398419 w 425756"/>
              <a:gd name="connsiteY1" fmla="*/ 673100 h 1333500"/>
              <a:gd name="connsiteX2" fmla="*/ 55519 w 425756"/>
              <a:gd name="connsiteY2" fmla="*/ 901700 h 1333500"/>
              <a:gd name="connsiteX3" fmla="*/ 4719 w 425756"/>
              <a:gd name="connsiteY3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756" h="1333500">
                <a:moveTo>
                  <a:pt x="379369" y="0"/>
                </a:moveTo>
                <a:cubicBezTo>
                  <a:pt x="415881" y="261408"/>
                  <a:pt x="452394" y="522817"/>
                  <a:pt x="398419" y="673100"/>
                </a:cubicBezTo>
                <a:cubicBezTo>
                  <a:pt x="344444" y="823383"/>
                  <a:pt x="121136" y="791633"/>
                  <a:pt x="55519" y="901700"/>
                </a:cubicBezTo>
                <a:cubicBezTo>
                  <a:pt x="-10098" y="1011767"/>
                  <a:pt x="-2690" y="1172633"/>
                  <a:pt x="4719" y="1333500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BC4B426-5E39-F9D0-57D6-7364287D9182}"/>
              </a:ext>
            </a:extLst>
          </p:cNvPr>
          <p:cNvSpPr/>
          <p:nvPr/>
        </p:nvSpPr>
        <p:spPr>
          <a:xfrm flipV="1">
            <a:off x="7371285" y="3718584"/>
            <a:ext cx="657225" cy="296454"/>
          </a:xfrm>
          <a:custGeom>
            <a:avLst/>
            <a:gdLst>
              <a:gd name="connsiteX0" fmla="*/ 0 w 657225"/>
              <a:gd name="connsiteY0" fmla="*/ 282575 h 282575"/>
              <a:gd name="connsiteX1" fmla="*/ 285750 w 657225"/>
              <a:gd name="connsiteY1" fmla="*/ 282575 h 282575"/>
              <a:gd name="connsiteX2" fmla="*/ 285750 w 657225"/>
              <a:gd name="connsiteY2" fmla="*/ 0 h 282575"/>
              <a:gd name="connsiteX3" fmla="*/ 657225 w 657225"/>
              <a:gd name="connsiteY3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225" h="282575">
                <a:moveTo>
                  <a:pt x="0" y="282575"/>
                </a:moveTo>
                <a:lnTo>
                  <a:pt x="285750" y="282575"/>
                </a:lnTo>
                <a:lnTo>
                  <a:pt x="285750" y="0"/>
                </a:lnTo>
                <a:lnTo>
                  <a:pt x="657225" y="0"/>
                </a:ln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Lightning Bolt 71">
            <a:extLst>
              <a:ext uri="{FF2B5EF4-FFF2-40B4-BE49-F238E27FC236}">
                <a16:creationId xmlns:a16="http://schemas.microsoft.com/office/drawing/2014/main" id="{2AB4B081-7DBC-B3CD-7BC4-78D7EE5DCA35}"/>
              </a:ext>
            </a:extLst>
          </p:cNvPr>
          <p:cNvSpPr/>
          <p:nvPr/>
        </p:nvSpPr>
        <p:spPr>
          <a:xfrm rot="9313978">
            <a:off x="6334736" y="5522338"/>
            <a:ext cx="497486" cy="564676"/>
          </a:xfrm>
          <a:prstGeom prst="lightningBol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4E082AA-BEA2-4489-51CF-D8C6AD829B77}"/>
              </a:ext>
            </a:extLst>
          </p:cNvPr>
          <p:cNvCxnSpPr/>
          <p:nvPr/>
        </p:nvCxnSpPr>
        <p:spPr>
          <a:xfrm>
            <a:off x="6756059" y="1927990"/>
            <a:ext cx="459162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F54CEC1-86A9-67DC-1DC8-7675EB496210}"/>
              </a:ext>
            </a:extLst>
          </p:cNvPr>
          <p:cNvSpPr txBox="1"/>
          <p:nvPr/>
        </p:nvSpPr>
        <p:spPr>
          <a:xfrm>
            <a:off x="6823044" y="1595799"/>
            <a:ext cx="237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7258066-99AE-CB1D-F3FD-FC8C35920967}"/>
              </a:ext>
            </a:extLst>
          </p:cNvPr>
          <p:cNvSpPr txBox="1"/>
          <p:nvPr/>
        </p:nvSpPr>
        <p:spPr>
          <a:xfrm>
            <a:off x="3277765" y="3966416"/>
            <a:ext cx="1072858" cy="73866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Early</a:t>
            </a:r>
            <a:b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propagation</a:t>
            </a:r>
            <a:b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&amp; glitches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99D4CC5-130E-4868-7BDD-5909D0C1CC11}"/>
              </a:ext>
            </a:extLst>
          </p:cNvPr>
          <p:cNvSpPr txBox="1"/>
          <p:nvPr/>
        </p:nvSpPr>
        <p:spPr>
          <a:xfrm>
            <a:off x="6073407" y="1407824"/>
            <a:ext cx="72680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IR Drop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A74AE33-9A5C-BEA6-6348-CC1174E85F8F}"/>
              </a:ext>
            </a:extLst>
          </p:cNvPr>
          <p:cNvSpPr txBox="1"/>
          <p:nvPr/>
        </p:nvSpPr>
        <p:spPr>
          <a:xfrm>
            <a:off x="7305480" y="4715480"/>
            <a:ext cx="159851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Capacitive coupling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D687E32-4834-1581-C07A-971D0B1C1B1B}"/>
              </a:ext>
            </a:extLst>
          </p:cNvPr>
          <p:cNvSpPr txBox="1"/>
          <p:nvPr/>
        </p:nvSpPr>
        <p:spPr>
          <a:xfrm>
            <a:off x="8320461" y="3403890"/>
            <a:ext cx="97616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Transitions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39EB87D-EBA2-E85E-4563-3464D4F57175}"/>
              </a:ext>
            </a:extLst>
          </p:cNvPr>
          <p:cNvSpPr txBox="1"/>
          <p:nvPr/>
        </p:nvSpPr>
        <p:spPr>
          <a:xfrm>
            <a:off x="7279639" y="5335069"/>
            <a:ext cx="876650" cy="73866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Substrate</a:t>
            </a:r>
            <a:b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noise</a:t>
            </a:r>
            <a:b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coupling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DF548BB-CFB9-E7EE-4DEA-BFB63BCCA46B}"/>
              </a:ext>
            </a:extLst>
          </p:cNvPr>
          <p:cNvSpPr txBox="1"/>
          <p:nvPr/>
        </p:nvSpPr>
        <p:spPr>
          <a:xfrm>
            <a:off x="6976864" y="2655683"/>
            <a:ext cx="74116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Static</a:t>
            </a:r>
            <a:b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leakage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3B28792-AF6F-9A52-789C-BD96AA85DF06}"/>
              </a:ext>
            </a:extLst>
          </p:cNvPr>
          <p:cNvSpPr/>
          <p:nvPr/>
        </p:nvSpPr>
        <p:spPr>
          <a:xfrm>
            <a:off x="2977740" y="4034307"/>
            <a:ext cx="296454" cy="296454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42FEB2C-79B1-A9F4-BFBF-6A592DE5DA12}"/>
              </a:ext>
            </a:extLst>
          </p:cNvPr>
          <p:cNvSpPr/>
          <p:nvPr/>
        </p:nvSpPr>
        <p:spPr>
          <a:xfrm>
            <a:off x="7871273" y="3432729"/>
            <a:ext cx="296454" cy="296454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9D53242-CEF0-FAB5-D4F8-D604EE0687C3}"/>
              </a:ext>
            </a:extLst>
          </p:cNvPr>
          <p:cNvSpPr/>
          <p:nvPr/>
        </p:nvSpPr>
        <p:spPr>
          <a:xfrm>
            <a:off x="6662134" y="2812847"/>
            <a:ext cx="296454" cy="296454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841C47F-9D8F-6FCA-1279-53EBF67471A4}"/>
              </a:ext>
            </a:extLst>
          </p:cNvPr>
          <p:cNvSpPr/>
          <p:nvPr/>
        </p:nvSpPr>
        <p:spPr>
          <a:xfrm>
            <a:off x="6713636" y="4711307"/>
            <a:ext cx="296454" cy="296454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0460B2C-5AC2-FCB6-604E-D956FC5E4627}"/>
              </a:ext>
            </a:extLst>
          </p:cNvPr>
          <p:cNvSpPr/>
          <p:nvPr/>
        </p:nvSpPr>
        <p:spPr>
          <a:xfrm>
            <a:off x="6932583" y="5523528"/>
            <a:ext cx="296454" cy="296454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FB342F3-E4CC-ED3E-F4DF-FD1455260D2F}"/>
              </a:ext>
            </a:extLst>
          </p:cNvPr>
          <p:cNvSpPr/>
          <p:nvPr/>
        </p:nvSpPr>
        <p:spPr>
          <a:xfrm>
            <a:off x="5608346" y="1387017"/>
            <a:ext cx="296454" cy="296454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94632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019A8-543E-3066-1D78-F6578C210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640D87B-FB71-4F2B-A219-FEB76D3E3603}"/>
              </a:ext>
            </a:extLst>
          </p:cNvPr>
          <p:cNvSpPr/>
          <p:nvPr/>
        </p:nvSpPr>
        <p:spPr bwMode="auto">
          <a:xfrm>
            <a:off x="1149667" y="1339588"/>
            <a:ext cx="9623893" cy="5012619"/>
          </a:xfrm>
          <a:custGeom>
            <a:avLst/>
            <a:gdLst>
              <a:gd name="connsiteX0" fmla="*/ 3998066 w 9623893"/>
              <a:gd name="connsiteY0" fmla="*/ 0 h 4955208"/>
              <a:gd name="connsiteX1" fmla="*/ 3456200 w 9623893"/>
              <a:gd name="connsiteY1" fmla="*/ 863600 h 4955208"/>
              <a:gd name="connsiteX2" fmla="*/ 1212533 w 9623893"/>
              <a:gd name="connsiteY2" fmla="*/ 1439333 h 4955208"/>
              <a:gd name="connsiteX3" fmla="*/ 154200 w 9623893"/>
              <a:gd name="connsiteY3" fmla="*/ 2514600 h 4955208"/>
              <a:gd name="connsiteX4" fmla="*/ 111866 w 9623893"/>
              <a:gd name="connsiteY4" fmla="*/ 3759200 h 4955208"/>
              <a:gd name="connsiteX5" fmla="*/ 1161733 w 9623893"/>
              <a:gd name="connsiteY5" fmla="*/ 4478867 h 4955208"/>
              <a:gd name="connsiteX6" fmla="*/ 3227600 w 9623893"/>
              <a:gd name="connsiteY6" fmla="*/ 4199467 h 4955208"/>
              <a:gd name="connsiteX7" fmla="*/ 4734666 w 9623893"/>
              <a:gd name="connsiteY7" fmla="*/ 3903133 h 4955208"/>
              <a:gd name="connsiteX8" fmla="*/ 5962333 w 9623893"/>
              <a:gd name="connsiteY8" fmla="*/ 4715933 h 4955208"/>
              <a:gd name="connsiteX9" fmla="*/ 7825000 w 9623893"/>
              <a:gd name="connsiteY9" fmla="*/ 4826000 h 4955208"/>
              <a:gd name="connsiteX10" fmla="*/ 9281266 w 9623893"/>
              <a:gd name="connsiteY10" fmla="*/ 3048000 h 4955208"/>
              <a:gd name="connsiteX11" fmla="*/ 9535266 w 9623893"/>
              <a:gd name="connsiteY11" fmla="*/ 1634067 h 4955208"/>
              <a:gd name="connsiteX12" fmla="*/ 8062066 w 9623893"/>
              <a:gd name="connsiteY12" fmla="*/ 389467 h 4955208"/>
              <a:gd name="connsiteX13" fmla="*/ 5750666 w 9623893"/>
              <a:gd name="connsiteY13" fmla="*/ 50800 h 4955208"/>
              <a:gd name="connsiteX14" fmla="*/ 4175866 w 9623893"/>
              <a:gd name="connsiteY14" fmla="*/ 338667 h 4955208"/>
              <a:gd name="connsiteX15" fmla="*/ 2821200 w 9623893"/>
              <a:gd name="connsiteY15" fmla="*/ 897467 h 4955208"/>
              <a:gd name="connsiteX16" fmla="*/ 1407266 w 9623893"/>
              <a:gd name="connsiteY16" fmla="*/ 1354667 h 4955208"/>
              <a:gd name="connsiteX0" fmla="*/ 3456200 w 9623893"/>
              <a:gd name="connsiteY0" fmla="*/ 813132 h 4904740"/>
              <a:gd name="connsiteX1" fmla="*/ 1212533 w 9623893"/>
              <a:gd name="connsiteY1" fmla="*/ 1388865 h 4904740"/>
              <a:gd name="connsiteX2" fmla="*/ 154200 w 9623893"/>
              <a:gd name="connsiteY2" fmla="*/ 2464132 h 4904740"/>
              <a:gd name="connsiteX3" fmla="*/ 111866 w 9623893"/>
              <a:gd name="connsiteY3" fmla="*/ 3708732 h 4904740"/>
              <a:gd name="connsiteX4" fmla="*/ 1161733 w 9623893"/>
              <a:gd name="connsiteY4" fmla="*/ 4428399 h 4904740"/>
              <a:gd name="connsiteX5" fmla="*/ 3227600 w 9623893"/>
              <a:gd name="connsiteY5" fmla="*/ 4148999 h 4904740"/>
              <a:gd name="connsiteX6" fmla="*/ 4734666 w 9623893"/>
              <a:gd name="connsiteY6" fmla="*/ 3852665 h 4904740"/>
              <a:gd name="connsiteX7" fmla="*/ 5962333 w 9623893"/>
              <a:gd name="connsiteY7" fmla="*/ 4665465 h 4904740"/>
              <a:gd name="connsiteX8" fmla="*/ 7825000 w 9623893"/>
              <a:gd name="connsiteY8" fmla="*/ 4775532 h 4904740"/>
              <a:gd name="connsiteX9" fmla="*/ 9281266 w 9623893"/>
              <a:gd name="connsiteY9" fmla="*/ 2997532 h 4904740"/>
              <a:gd name="connsiteX10" fmla="*/ 9535266 w 9623893"/>
              <a:gd name="connsiteY10" fmla="*/ 1583599 h 4904740"/>
              <a:gd name="connsiteX11" fmla="*/ 8062066 w 9623893"/>
              <a:gd name="connsiteY11" fmla="*/ 338999 h 4904740"/>
              <a:gd name="connsiteX12" fmla="*/ 5750666 w 9623893"/>
              <a:gd name="connsiteY12" fmla="*/ 332 h 4904740"/>
              <a:gd name="connsiteX13" fmla="*/ 4175866 w 9623893"/>
              <a:gd name="connsiteY13" fmla="*/ 288199 h 4904740"/>
              <a:gd name="connsiteX14" fmla="*/ 2821200 w 9623893"/>
              <a:gd name="connsiteY14" fmla="*/ 846999 h 4904740"/>
              <a:gd name="connsiteX15" fmla="*/ 1407266 w 9623893"/>
              <a:gd name="connsiteY15" fmla="*/ 1304199 h 4904740"/>
              <a:gd name="connsiteX0" fmla="*/ 1212533 w 9623893"/>
              <a:gd name="connsiteY0" fmla="*/ 1388865 h 4904740"/>
              <a:gd name="connsiteX1" fmla="*/ 154200 w 9623893"/>
              <a:gd name="connsiteY1" fmla="*/ 2464132 h 4904740"/>
              <a:gd name="connsiteX2" fmla="*/ 111866 w 9623893"/>
              <a:gd name="connsiteY2" fmla="*/ 3708732 h 4904740"/>
              <a:gd name="connsiteX3" fmla="*/ 1161733 w 9623893"/>
              <a:gd name="connsiteY3" fmla="*/ 4428399 h 4904740"/>
              <a:gd name="connsiteX4" fmla="*/ 3227600 w 9623893"/>
              <a:gd name="connsiteY4" fmla="*/ 4148999 h 4904740"/>
              <a:gd name="connsiteX5" fmla="*/ 4734666 w 9623893"/>
              <a:gd name="connsiteY5" fmla="*/ 3852665 h 4904740"/>
              <a:gd name="connsiteX6" fmla="*/ 5962333 w 9623893"/>
              <a:gd name="connsiteY6" fmla="*/ 4665465 h 4904740"/>
              <a:gd name="connsiteX7" fmla="*/ 7825000 w 9623893"/>
              <a:gd name="connsiteY7" fmla="*/ 4775532 h 4904740"/>
              <a:gd name="connsiteX8" fmla="*/ 9281266 w 9623893"/>
              <a:gd name="connsiteY8" fmla="*/ 2997532 h 4904740"/>
              <a:gd name="connsiteX9" fmla="*/ 9535266 w 9623893"/>
              <a:gd name="connsiteY9" fmla="*/ 1583599 h 4904740"/>
              <a:gd name="connsiteX10" fmla="*/ 8062066 w 9623893"/>
              <a:gd name="connsiteY10" fmla="*/ 338999 h 4904740"/>
              <a:gd name="connsiteX11" fmla="*/ 5750666 w 9623893"/>
              <a:gd name="connsiteY11" fmla="*/ 332 h 4904740"/>
              <a:gd name="connsiteX12" fmla="*/ 4175866 w 9623893"/>
              <a:gd name="connsiteY12" fmla="*/ 288199 h 4904740"/>
              <a:gd name="connsiteX13" fmla="*/ 2821200 w 9623893"/>
              <a:gd name="connsiteY13" fmla="*/ 846999 h 4904740"/>
              <a:gd name="connsiteX14" fmla="*/ 1407266 w 9623893"/>
              <a:gd name="connsiteY14" fmla="*/ 1304199 h 4904740"/>
              <a:gd name="connsiteX0" fmla="*/ 1212533 w 9623893"/>
              <a:gd name="connsiteY0" fmla="*/ 1496744 h 5012619"/>
              <a:gd name="connsiteX1" fmla="*/ 154200 w 9623893"/>
              <a:gd name="connsiteY1" fmla="*/ 2572011 h 5012619"/>
              <a:gd name="connsiteX2" fmla="*/ 111866 w 9623893"/>
              <a:gd name="connsiteY2" fmla="*/ 3816611 h 5012619"/>
              <a:gd name="connsiteX3" fmla="*/ 1161733 w 9623893"/>
              <a:gd name="connsiteY3" fmla="*/ 4536278 h 5012619"/>
              <a:gd name="connsiteX4" fmla="*/ 3227600 w 9623893"/>
              <a:gd name="connsiteY4" fmla="*/ 4256878 h 5012619"/>
              <a:gd name="connsiteX5" fmla="*/ 4734666 w 9623893"/>
              <a:gd name="connsiteY5" fmla="*/ 3960544 h 5012619"/>
              <a:gd name="connsiteX6" fmla="*/ 5962333 w 9623893"/>
              <a:gd name="connsiteY6" fmla="*/ 4773344 h 5012619"/>
              <a:gd name="connsiteX7" fmla="*/ 7825000 w 9623893"/>
              <a:gd name="connsiteY7" fmla="*/ 4883411 h 5012619"/>
              <a:gd name="connsiteX8" fmla="*/ 9281266 w 9623893"/>
              <a:gd name="connsiteY8" fmla="*/ 3105411 h 5012619"/>
              <a:gd name="connsiteX9" fmla="*/ 9535266 w 9623893"/>
              <a:gd name="connsiteY9" fmla="*/ 1691478 h 5012619"/>
              <a:gd name="connsiteX10" fmla="*/ 8062066 w 9623893"/>
              <a:gd name="connsiteY10" fmla="*/ 446878 h 5012619"/>
              <a:gd name="connsiteX11" fmla="*/ 5750666 w 9623893"/>
              <a:gd name="connsiteY11" fmla="*/ 108211 h 5012619"/>
              <a:gd name="connsiteX12" fmla="*/ 4336733 w 9623893"/>
              <a:gd name="connsiteY12" fmla="*/ 65878 h 5012619"/>
              <a:gd name="connsiteX13" fmla="*/ 2821200 w 9623893"/>
              <a:gd name="connsiteY13" fmla="*/ 954878 h 5012619"/>
              <a:gd name="connsiteX14" fmla="*/ 1407266 w 9623893"/>
              <a:gd name="connsiteY14" fmla="*/ 1412078 h 501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23893" h="5012619">
                <a:moveTo>
                  <a:pt x="1212533" y="1496744"/>
                </a:moveTo>
                <a:cubicBezTo>
                  <a:pt x="662200" y="1771911"/>
                  <a:pt x="337644" y="2185367"/>
                  <a:pt x="154200" y="2572011"/>
                </a:cubicBezTo>
                <a:cubicBezTo>
                  <a:pt x="-29244" y="2958655"/>
                  <a:pt x="-56056" y="3489233"/>
                  <a:pt x="111866" y="3816611"/>
                </a:cubicBezTo>
                <a:cubicBezTo>
                  <a:pt x="279788" y="4143989"/>
                  <a:pt x="642444" y="4462900"/>
                  <a:pt x="1161733" y="4536278"/>
                </a:cubicBezTo>
                <a:cubicBezTo>
                  <a:pt x="1681022" y="4609656"/>
                  <a:pt x="2632111" y="4352834"/>
                  <a:pt x="3227600" y="4256878"/>
                </a:cubicBezTo>
                <a:cubicBezTo>
                  <a:pt x="3823089" y="4160922"/>
                  <a:pt x="4278877" y="3874466"/>
                  <a:pt x="4734666" y="3960544"/>
                </a:cubicBezTo>
                <a:cubicBezTo>
                  <a:pt x="5190455" y="4046622"/>
                  <a:pt x="5447277" y="4619533"/>
                  <a:pt x="5962333" y="4773344"/>
                </a:cubicBezTo>
                <a:cubicBezTo>
                  <a:pt x="6477389" y="4927155"/>
                  <a:pt x="7271844" y="5161400"/>
                  <a:pt x="7825000" y="4883411"/>
                </a:cubicBezTo>
                <a:cubicBezTo>
                  <a:pt x="8378156" y="4605422"/>
                  <a:pt x="8996222" y="3637400"/>
                  <a:pt x="9281266" y="3105411"/>
                </a:cubicBezTo>
                <a:cubicBezTo>
                  <a:pt x="9566310" y="2573422"/>
                  <a:pt x="9738466" y="2134567"/>
                  <a:pt x="9535266" y="1691478"/>
                </a:cubicBezTo>
                <a:cubicBezTo>
                  <a:pt x="9332066" y="1248389"/>
                  <a:pt x="8692833" y="710756"/>
                  <a:pt x="8062066" y="446878"/>
                </a:cubicBezTo>
                <a:cubicBezTo>
                  <a:pt x="7431299" y="183000"/>
                  <a:pt x="6371555" y="171711"/>
                  <a:pt x="5750666" y="108211"/>
                </a:cubicBezTo>
                <a:cubicBezTo>
                  <a:pt x="5129777" y="44711"/>
                  <a:pt x="4824977" y="-75233"/>
                  <a:pt x="4336733" y="65878"/>
                </a:cubicBezTo>
                <a:cubicBezTo>
                  <a:pt x="3848489" y="206989"/>
                  <a:pt x="3282633" y="785545"/>
                  <a:pt x="2821200" y="954878"/>
                </a:cubicBezTo>
                <a:cubicBezTo>
                  <a:pt x="2359767" y="1124211"/>
                  <a:pt x="1883516" y="1268144"/>
                  <a:pt x="1407266" y="1412078"/>
                </a:cubicBezTo>
              </a:path>
            </a:pathLst>
          </a:custGeom>
          <a:solidFill>
            <a:srgbClr val="FFCC99"/>
          </a:solidFill>
          <a:ln w="28575" cap="sq" algn="ctr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7125AA61-CD45-CACE-AF54-DBB2A94744B3}"/>
              </a:ext>
            </a:extLst>
          </p:cNvPr>
          <p:cNvSpPr/>
          <p:nvPr/>
        </p:nvSpPr>
        <p:spPr bwMode="auto">
          <a:xfrm>
            <a:off x="1464192" y="2118664"/>
            <a:ext cx="9115862" cy="3671335"/>
          </a:xfrm>
          <a:custGeom>
            <a:avLst/>
            <a:gdLst>
              <a:gd name="connsiteX0" fmla="*/ 1099800 w 8913022"/>
              <a:gd name="connsiteY0" fmla="*/ 1064515 h 3469476"/>
              <a:gd name="connsiteX1" fmla="*/ 156524 w 8913022"/>
              <a:gd name="connsiteY1" fmla="*/ 1622780 h 3469476"/>
              <a:gd name="connsiteX2" fmla="*/ 41021 w 8913022"/>
              <a:gd name="connsiteY2" fmla="*/ 2989568 h 3469476"/>
              <a:gd name="connsiteX3" fmla="*/ 580036 w 8913022"/>
              <a:gd name="connsiteY3" fmla="*/ 3441955 h 3469476"/>
              <a:gd name="connsiteX4" fmla="*/ 2264457 w 8913022"/>
              <a:gd name="connsiteY4" fmla="*/ 3307201 h 3469476"/>
              <a:gd name="connsiteX5" fmla="*/ 3159606 w 8913022"/>
              <a:gd name="connsiteY5" fmla="*/ 3056945 h 3469476"/>
              <a:gd name="connsiteX6" fmla="*/ 5084659 w 8913022"/>
              <a:gd name="connsiteY6" fmla="*/ 3201324 h 3469476"/>
              <a:gd name="connsiteX7" fmla="*/ 8097366 w 8913022"/>
              <a:gd name="connsiteY7" fmla="*/ 3345703 h 3469476"/>
              <a:gd name="connsiteX8" fmla="*/ 8857762 w 8913022"/>
              <a:gd name="connsiteY8" fmla="*/ 1228145 h 3469476"/>
              <a:gd name="connsiteX9" fmla="*/ 6942335 w 8913022"/>
              <a:gd name="connsiteY9" fmla="*/ 53863 h 3469476"/>
              <a:gd name="connsiteX10" fmla="*/ 4988406 w 8913022"/>
              <a:gd name="connsiteY10" fmla="*/ 304119 h 3469476"/>
              <a:gd name="connsiteX11" fmla="*/ 3477240 w 8913022"/>
              <a:gd name="connsiteY11" fmla="*/ 1247395 h 3469476"/>
              <a:gd name="connsiteX12" fmla="*/ 1956448 w 8913022"/>
              <a:gd name="connsiteY12" fmla="*/ 843134 h 3469476"/>
              <a:gd name="connsiteX13" fmla="*/ 1051674 w 8913022"/>
              <a:gd name="connsiteY13" fmla="*/ 1083766 h 3469476"/>
              <a:gd name="connsiteX0" fmla="*/ 1099800 w 8913022"/>
              <a:gd name="connsiteY0" fmla="*/ 1064515 h 3469476"/>
              <a:gd name="connsiteX1" fmla="*/ 156524 w 8913022"/>
              <a:gd name="connsiteY1" fmla="*/ 1622780 h 3469476"/>
              <a:gd name="connsiteX2" fmla="*/ 41021 w 8913022"/>
              <a:gd name="connsiteY2" fmla="*/ 2989568 h 3469476"/>
              <a:gd name="connsiteX3" fmla="*/ 580036 w 8913022"/>
              <a:gd name="connsiteY3" fmla="*/ 3441955 h 3469476"/>
              <a:gd name="connsiteX4" fmla="*/ 2264457 w 8913022"/>
              <a:gd name="connsiteY4" fmla="*/ 3307201 h 3469476"/>
              <a:gd name="connsiteX5" fmla="*/ 3159606 w 8913022"/>
              <a:gd name="connsiteY5" fmla="*/ 3056945 h 3469476"/>
              <a:gd name="connsiteX6" fmla="*/ 5084659 w 8913022"/>
              <a:gd name="connsiteY6" fmla="*/ 3201324 h 3469476"/>
              <a:gd name="connsiteX7" fmla="*/ 8097366 w 8913022"/>
              <a:gd name="connsiteY7" fmla="*/ 3345703 h 3469476"/>
              <a:gd name="connsiteX8" fmla="*/ 8857762 w 8913022"/>
              <a:gd name="connsiteY8" fmla="*/ 1228145 h 3469476"/>
              <a:gd name="connsiteX9" fmla="*/ 6942335 w 8913022"/>
              <a:gd name="connsiteY9" fmla="*/ 53863 h 3469476"/>
              <a:gd name="connsiteX10" fmla="*/ 4988406 w 8913022"/>
              <a:gd name="connsiteY10" fmla="*/ 304119 h 3469476"/>
              <a:gd name="connsiteX11" fmla="*/ 3477240 w 8913022"/>
              <a:gd name="connsiteY11" fmla="*/ 1247395 h 3469476"/>
              <a:gd name="connsiteX12" fmla="*/ 1956448 w 8913022"/>
              <a:gd name="connsiteY12" fmla="*/ 843134 h 3469476"/>
              <a:gd name="connsiteX13" fmla="*/ 1110941 w 8913022"/>
              <a:gd name="connsiteY13" fmla="*/ 1056250 h 3469476"/>
              <a:gd name="connsiteX0" fmla="*/ 1099800 w 8913022"/>
              <a:gd name="connsiteY0" fmla="*/ 1064515 h 3469476"/>
              <a:gd name="connsiteX1" fmla="*/ 156524 w 8913022"/>
              <a:gd name="connsiteY1" fmla="*/ 1622780 h 3469476"/>
              <a:gd name="connsiteX2" fmla="*/ 41021 w 8913022"/>
              <a:gd name="connsiteY2" fmla="*/ 2989568 h 3469476"/>
              <a:gd name="connsiteX3" fmla="*/ 580036 w 8913022"/>
              <a:gd name="connsiteY3" fmla="*/ 3441955 h 3469476"/>
              <a:gd name="connsiteX4" fmla="*/ 2264457 w 8913022"/>
              <a:gd name="connsiteY4" fmla="*/ 3307201 h 3469476"/>
              <a:gd name="connsiteX5" fmla="*/ 3159606 w 8913022"/>
              <a:gd name="connsiteY5" fmla="*/ 3056945 h 3469476"/>
              <a:gd name="connsiteX6" fmla="*/ 5084659 w 8913022"/>
              <a:gd name="connsiteY6" fmla="*/ 3201324 h 3469476"/>
              <a:gd name="connsiteX7" fmla="*/ 8097366 w 8913022"/>
              <a:gd name="connsiteY7" fmla="*/ 3345703 h 3469476"/>
              <a:gd name="connsiteX8" fmla="*/ 8857762 w 8913022"/>
              <a:gd name="connsiteY8" fmla="*/ 1228145 h 3469476"/>
              <a:gd name="connsiteX9" fmla="*/ 6942335 w 8913022"/>
              <a:gd name="connsiteY9" fmla="*/ 53863 h 3469476"/>
              <a:gd name="connsiteX10" fmla="*/ 4988406 w 8913022"/>
              <a:gd name="connsiteY10" fmla="*/ 304119 h 3469476"/>
              <a:gd name="connsiteX11" fmla="*/ 3477240 w 8913022"/>
              <a:gd name="connsiteY11" fmla="*/ 1247395 h 3469476"/>
              <a:gd name="connsiteX12" fmla="*/ 1956448 w 8913022"/>
              <a:gd name="connsiteY12" fmla="*/ 843134 h 3469476"/>
              <a:gd name="connsiteX13" fmla="*/ 1070724 w 8913022"/>
              <a:gd name="connsiteY13" fmla="*/ 992750 h 3469476"/>
              <a:gd name="connsiteX0" fmla="*/ 1099800 w 8913022"/>
              <a:gd name="connsiteY0" fmla="*/ 1064515 h 3469476"/>
              <a:gd name="connsiteX1" fmla="*/ 156524 w 8913022"/>
              <a:gd name="connsiteY1" fmla="*/ 1622780 h 3469476"/>
              <a:gd name="connsiteX2" fmla="*/ 41021 w 8913022"/>
              <a:gd name="connsiteY2" fmla="*/ 2989568 h 3469476"/>
              <a:gd name="connsiteX3" fmla="*/ 580036 w 8913022"/>
              <a:gd name="connsiteY3" fmla="*/ 3441955 h 3469476"/>
              <a:gd name="connsiteX4" fmla="*/ 2264457 w 8913022"/>
              <a:gd name="connsiteY4" fmla="*/ 3307201 h 3469476"/>
              <a:gd name="connsiteX5" fmla="*/ 3159606 w 8913022"/>
              <a:gd name="connsiteY5" fmla="*/ 3056945 h 3469476"/>
              <a:gd name="connsiteX6" fmla="*/ 5084659 w 8913022"/>
              <a:gd name="connsiteY6" fmla="*/ 3201324 h 3469476"/>
              <a:gd name="connsiteX7" fmla="*/ 8097366 w 8913022"/>
              <a:gd name="connsiteY7" fmla="*/ 3345703 h 3469476"/>
              <a:gd name="connsiteX8" fmla="*/ 8857762 w 8913022"/>
              <a:gd name="connsiteY8" fmla="*/ 1228145 h 3469476"/>
              <a:gd name="connsiteX9" fmla="*/ 6942335 w 8913022"/>
              <a:gd name="connsiteY9" fmla="*/ 53863 h 3469476"/>
              <a:gd name="connsiteX10" fmla="*/ 4988406 w 8913022"/>
              <a:gd name="connsiteY10" fmla="*/ 304119 h 3469476"/>
              <a:gd name="connsiteX11" fmla="*/ 3477240 w 8913022"/>
              <a:gd name="connsiteY11" fmla="*/ 1247395 h 3469476"/>
              <a:gd name="connsiteX12" fmla="*/ 1956448 w 8913022"/>
              <a:gd name="connsiteY12" fmla="*/ 843134 h 3469476"/>
              <a:gd name="connsiteX13" fmla="*/ 1070724 w 8913022"/>
              <a:gd name="connsiteY13" fmla="*/ 992750 h 3469476"/>
              <a:gd name="connsiteX0" fmla="*/ 1071127 w 8911865"/>
              <a:gd name="connsiteY0" fmla="*/ 992548 h 3469476"/>
              <a:gd name="connsiteX1" fmla="*/ 155367 w 8911865"/>
              <a:gd name="connsiteY1" fmla="*/ 1622780 h 3469476"/>
              <a:gd name="connsiteX2" fmla="*/ 39864 w 8911865"/>
              <a:gd name="connsiteY2" fmla="*/ 2989568 h 3469476"/>
              <a:gd name="connsiteX3" fmla="*/ 578879 w 8911865"/>
              <a:gd name="connsiteY3" fmla="*/ 3441955 h 3469476"/>
              <a:gd name="connsiteX4" fmla="*/ 2263300 w 8911865"/>
              <a:gd name="connsiteY4" fmla="*/ 3307201 h 3469476"/>
              <a:gd name="connsiteX5" fmla="*/ 3158449 w 8911865"/>
              <a:gd name="connsiteY5" fmla="*/ 3056945 h 3469476"/>
              <a:gd name="connsiteX6" fmla="*/ 5083502 w 8911865"/>
              <a:gd name="connsiteY6" fmla="*/ 3201324 h 3469476"/>
              <a:gd name="connsiteX7" fmla="*/ 8096209 w 8911865"/>
              <a:gd name="connsiteY7" fmla="*/ 3345703 h 3469476"/>
              <a:gd name="connsiteX8" fmla="*/ 8856605 w 8911865"/>
              <a:gd name="connsiteY8" fmla="*/ 1228145 h 3469476"/>
              <a:gd name="connsiteX9" fmla="*/ 6941178 w 8911865"/>
              <a:gd name="connsiteY9" fmla="*/ 53863 h 3469476"/>
              <a:gd name="connsiteX10" fmla="*/ 4987249 w 8911865"/>
              <a:gd name="connsiteY10" fmla="*/ 304119 h 3469476"/>
              <a:gd name="connsiteX11" fmla="*/ 3476083 w 8911865"/>
              <a:gd name="connsiteY11" fmla="*/ 1247395 h 3469476"/>
              <a:gd name="connsiteX12" fmla="*/ 1955291 w 8911865"/>
              <a:gd name="connsiteY12" fmla="*/ 843134 h 3469476"/>
              <a:gd name="connsiteX13" fmla="*/ 1069567 w 8911865"/>
              <a:gd name="connsiteY13" fmla="*/ 992750 h 3469476"/>
              <a:gd name="connsiteX0" fmla="*/ 1071127 w 8911865"/>
              <a:gd name="connsiteY0" fmla="*/ 992548 h 3469476"/>
              <a:gd name="connsiteX1" fmla="*/ 155367 w 8911865"/>
              <a:gd name="connsiteY1" fmla="*/ 1622780 h 3469476"/>
              <a:gd name="connsiteX2" fmla="*/ 39864 w 8911865"/>
              <a:gd name="connsiteY2" fmla="*/ 2989568 h 3469476"/>
              <a:gd name="connsiteX3" fmla="*/ 578879 w 8911865"/>
              <a:gd name="connsiteY3" fmla="*/ 3441955 h 3469476"/>
              <a:gd name="connsiteX4" fmla="*/ 2263300 w 8911865"/>
              <a:gd name="connsiteY4" fmla="*/ 3307201 h 3469476"/>
              <a:gd name="connsiteX5" fmla="*/ 3158449 w 8911865"/>
              <a:gd name="connsiteY5" fmla="*/ 3056945 h 3469476"/>
              <a:gd name="connsiteX6" fmla="*/ 5083502 w 8911865"/>
              <a:gd name="connsiteY6" fmla="*/ 3201324 h 3469476"/>
              <a:gd name="connsiteX7" fmla="*/ 8096209 w 8911865"/>
              <a:gd name="connsiteY7" fmla="*/ 3345703 h 3469476"/>
              <a:gd name="connsiteX8" fmla="*/ 8856605 w 8911865"/>
              <a:gd name="connsiteY8" fmla="*/ 1228145 h 3469476"/>
              <a:gd name="connsiteX9" fmla="*/ 6941178 w 8911865"/>
              <a:gd name="connsiteY9" fmla="*/ 53863 h 3469476"/>
              <a:gd name="connsiteX10" fmla="*/ 4987249 w 8911865"/>
              <a:gd name="connsiteY10" fmla="*/ 304119 h 3469476"/>
              <a:gd name="connsiteX11" fmla="*/ 3476083 w 8911865"/>
              <a:gd name="connsiteY11" fmla="*/ 1247395 h 3469476"/>
              <a:gd name="connsiteX12" fmla="*/ 1955291 w 8911865"/>
              <a:gd name="connsiteY12" fmla="*/ 843134 h 3469476"/>
              <a:gd name="connsiteX13" fmla="*/ 1069567 w 8911865"/>
              <a:gd name="connsiteY13" fmla="*/ 992750 h 3469476"/>
              <a:gd name="connsiteX0" fmla="*/ 1071127 w 8911865"/>
              <a:gd name="connsiteY0" fmla="*/ 1049976 h 3526904"/>
              <a:gd name="connsiteX1" fmla="*/ 155367 w 8911865"/>
              <a:gd name="connsiteY1" fmla="*/ 1680208 h 3526904"/>
              <a:gd name="connsiteX2" fmla="*/ 39864 w 8911865"/>
              <a:gd name="connsiteY2" fmla="*/ 3046996 h 3526904"/>
              <a:gd name="connsiteX3" fmla="*/ 578879 w 8911865"/>
              <a:gd name="connsiteY3" fmla="*/ 3499383 h 3526904"/>
              <a:gd name="connsiteX4" fmla="*/ 2263300 w 8911865"/>
              <a:gd name="connsiteY4" fmla="*/ 3364629 h 3526904"/>
              <a:gd name="connsiteX5" fmla="*/ 3158449 w 8911865"/>
              <a:gd name="connsiteY5" fmla="*/ 3114373 h 3526904"/>
              <a:gd name="connsiteX6" fmla="*/ 5083502 w 8911865"/>
              <a:gd name="connsiteY6" fmla="*/ 3258752 h 3526904"/>
              <a:gd name="connsiteX7" fmla="*/ 8096209 w 8911865"/>
              <a:gd name="connsiteY7" fmla="*/ 3403131 h 3526904"/>
              <a:gd name="connsiteX8" fmla="*/ 8856605 w 8911865"/>
              <a:gd name="connsiteY8" fmla="*/ 1285573 h 3526904"/>
              <a:gd name="connsiteX9" fmla="*/ 6941178 w 8911865"/>
              <a:gd name="connsiteY9" fmla="*/ 111291 h 3526904"/>
              <a:gd name="connsiteX10" fmla="*/ 4953383 w 8911865"/>
              <a:gd name="connsiteY10" fmla="*/ 183747 h 3526904"/>
              <a:gd name="connsiteX11" fmla="*/ 3476083 w 8911865"/>
              <a:gd name="connsiteY11" fmla="*/ 1304823 h 3526904"/>
              <a:gd name="connsiteX12" fmla="*/ 1955291 w 8911865"/>
              <a:gd name="connsiteY12" fmla="*/ 900562 h 3526904"/>
              <a:gd name="connsiteX13" fmla="*/ 1069567 w 8911865"/>
              <a:gd name="connsiteY13" fmla="*/ 1050178 h 3526904"/>
              <a:gd name="connsiteX0" fmla="*/ 1071127 w 8911865"/>
              <a:gd name="connsiteY0" fmla="*/ 1043300 h 3520228"/>
              <a:gd name="connsiteX1" fmla="*/ 155367 w 8911865"/>
              <a:gd name="connsiteY1" fmla="*/ 1673532 h 3520228"/>
              <a:gd name="connsiteX2" fmla="*/ 39864 w 8911865"/>
              <a:gd name="connsiteY2" fmla="*/ 3040320 h 3520228"/>
              <a:gd name="connsiteX3" fmla="*/ 578879 w 8911865"/>
              <a:gd name="connsiteY3" fmla="*/ 3492707 h 3520228"/>
              <a:gd name="connsiteX4" fmla="*/ 2263300 w 8911865"/>
              <a:gd name="connsiteY4" fmla="*/ 3357953 h 3520228"/>
              <a:gd name="connsiteX5" fmla="*/ 3158449 w 8911865"/>
              <a:gd name="connsiteY5" fmla="*/ 3107697 h 3520228"/>
              <a:gd name="connsiteX6" fmla="*/ 5083502 w 8911865"/>
              <a:gd name="connsiteY6" fmla="*/ 3252076 h 3520228"/>
              <a:gd name="connsiteX7" fmla="*/ 8096209 w 8911865"/>
              <a:gd name="connsiteY7" fmla="*/ 3396455 h 3520228"/>
              <a:gd name="connsiteX8" fmla="*/ 8856605 w 8911865"/>
              <a:gd name="connsiteY8" fmla="*/ 1278897 h 3520228"/>
              <a:gd name="connsiteX9" fmla="*/ 6941178 w 8911865"/>
              <a:gd name="connsiteY9" fmla="*/ 104615 h 3520228"/>
              <a:gd name="connsiteX10" fmla="*/ 4953383 w 8911865"/>
              <a:gd name="connsiteY10" fmla="*/ 177071 h 3520228"/>
              <a:gd name="connsiteX11" fmla="*/ 3399883 w 8911865"/>
              <a:gd name="connsiteY11" fmla="*/ 1162680 h 3520228"/>
              <a:gd name="connsiteX12" fmla="*/ 1955291 w 8911865"/>
              <a:gd name="connsiteY12" fmla="*/ 893886 h 3520228"/>
              <a:gd name="connsiteX13" fmla="*/ 1069567 w 8911865"/>
              <a:gd name="connsiteY13" fmla="*/ 1043502 h 3520228"/>
              <a:gd name="connsiteX0" fmla="*/ 1249855 w 9090593"/>
              <a:gd name="connsiteY0" fmla="*/ 1043300 h 3528928"/>
              <a:gd name="connsiteX1" fmla="*/ 334095 w 9090593"/>
              <a:gd name="connsiteY1" fmla="*/ 1673532 h 3528928"/>
              <a:gd name="connsiteX2" fmla="*/ 15392 w 9090593"/>
              <a:gd name="connsiteY2" fmla="*/ 2676253 h 3528928"/>
              <a:gd name="connsiteX3" fmla="*/ 757607 w 9090593"/>
              <a:gd name="connsiteY3" fmla="*/ 3492707 h 3528928"/>
              <a:gd name="connsiteX4" fmla="*/ 2442028 w 9090593"/>
              <a:gd name="connsiteY4" fmla="*/ 3357953 h 3528928"/>
              <a:gd name="connsiteX5" fmla="*/ 3337177 w 9090593"/>
              <a:gd name="connsiteY5" fmla="*/ 3107697 h 3528928"/>
              <a:gd name="connsiteX6" fmla="*/ 5262230 w 9090593"/>
              <a:gd name="connsiteY6" fmla="*/ 3252076 h 3528928"/>
              <a:gd name="connsiteX7" fmla="*/ 8274937 w 9090593"/>
              <a:gd name="connsiteY7" fmla="*/ 3396455 h 3528928"/>
              <a:gd name="connsiteX8" fmla="*/ 9035333 w 9090593"/>
              <a:gd name="connsiteY8" fmla="*/ 1278897 h 3528928"/>
              <a:gd name="connsiteX9" fmla="*/ 7119906 w 9090593"/>
              <a:gd name="connsiteY9" fmla="*/ 104615 h 3528928"/>
              <a:gd name="connsiteX10" fmla="*/ 5132111 w 9090593"/>
              <a:gd name="connsiteY10" fmla="*/ 177071 h 3528928"/>
              <a:gd name="connsiteX11" fmla="*/ 3578611 w 9090593"/>
              <a:gd name="connsiteY11" fmla="*/ 1162680 h 3528928"/>
              <a:gd name="connsiteX12" fmla="*/ 2134019 w 9090593"/>
              <a:gd name="connsiteY12" fmla="*/ 893886 h 3528928"/>
              <a:gd name="connsiteX13" fmla="*/ 1248295 w 9090593"/>
              <a:gd name="connsiteY13" fmla="*/ 1043502 h 3528928"/>
              <a:gd name="connsiteX0" fmla="*/ 1258997 w 9099735"/>
              <a:gd name="connsiteY0" fmla="*/ 1043300 h 3645734"/>
              <a:gd name="connsiteX1" fmla="*/ 343237 w 9099735"/>
              <a:gd name="connsiteY1" fmla="*/ 1673532 h 3645734"/>
              <a:gd name="connsiteX2" fmla="*/ 24534 w 9099735"/>
              <a:gd name="connsiteY2" fmla="*/ 2676253 h 3645734"/>
              <a:gd name="connsiteX3" fmla="*/ 927616 w 9099735"/>
              <a:gd name="connsiteY3" fmla="*/ 3619707 h 3645734"/>
              <a:gd name="connsiteX4" fmla="*/ 2451170 w 9099735"/>
              <a:gd name="connsiteY4" fmla="*/ 3357953 h 3645734"/>
              <a:gd name="connsiteX5" fmla="*/ 3346319 w 9099735"/>
              <a:gd name="connsiteY5" fmla="*/ 3107697 h 3645734"/>
              <a:gd name="connsiteX6" fmla="*/ 5271372 w 9099735"/>
              <a:gd name="connsiteY6" fmla="*/ 3252076 h 3645734"/>
              <a:gd name="connsiteX7" fmla="*/ 8284079 w 9099735"/>
              <a:gd name="connsiteY7" fmla="*/ 3396455 h 3645734"/>
              <a:gd name="connsiteX8" fmla="*/ 9044475 w 9099735"/>
              <a:gd name="connsiteY8" fmla="*/ 1278897 h 3645734"/>
              <a:gd name="connsiteX9" fmla="*/ 7129048 w 9099735"/>
              <a:gd name="connsiteY9" fmla="*/ 104615 h 3645734"/>
              <a:gd name="connsiteX10" fmla="*/ 5141253 w 9099735"/>
              <a:gd name="connsiteY10" fmla="*/ 177071 h 3645734"/>
              <a:gd name="connsiteX11" fmla="*/ 3587753 w 9099735"/>
              <a:gd name="connsiteY11" fmla="*/ 1162680 h 3645734"/>
              <a:gd name="connsiteX12" fmla="*/ 2143161 w 9099735"/>
              <a:gd name="connsiteY12" fmla="*/ 893886 h 3645734"/>
              <a:gd name="connsiteX13" fmla="*/ 1257437 w 9099735"/>
              <a:gd name="connsiteY13" fmla="*/ 1043502 h 3645734"/>
              <a:gd name="connsiteX0" fmla="*/ 1258997 w 9098227"/>
              <a:gd name="connsiteY0" fmla="*/ 1043300 h 3645734"/>
              <a:gd name="connsiteX1" fmla="*/ 343237 w 9098227"/>
              <a:gd name="connsiteY1" fmla="*/ 1673532 h 3645734"/>
              <a:gd name="connsiteX2" fmla="*/ 24534 w 9098227"/>
              <a:gd name="connsiteY2" fmla="*/ 2676253 h 3645734"/>
              <a:gd name="connsiteX3" fmla="*/ 927616 w 9098227"/>
              <a:gd name="connsiteY3" fmla="*/ 3619707 h 3645734"/>
              <a:gd name="connsiteX4" fmla="*/ 2451170 w 9098227"/>
              <a:gd name="connsiteY4" fmla="*/ 3357953 h 3645734"/>
              <a:gd name="connsiteX5" fmla="*/ 3346319 w 9098227"/>
              <a:gd name="connsiteY5" fmla="*/ 3107697 h 3645734"/>
              <a:gd name="connsiteX6" fmla="*/ 5372972 w 9098227"/>
              <a:gd name="connsiteY6" fmla="*/ 2820276 h 3645734"/>
              <a:gd name="connsiteX7" fmla="*/ 8284079 w 9098227"/>
              <a:gd name="connsiteY7" fmla="*/ 3396455 h 3645734"/>
              <a:gd name="connsiteX8" fmla="*/ 9044475 w 9098227"/>
              <a:gd name="connsiteY8" fmla="*/ 1278897 h 3645734"/>
              <a:gd name="connsiteX9" fmla="*/ 7129048 w 9098227"/>
              <a:gd name="connsiteY9" fmla="*/ 104615 h 3645734"/>
              <a:gd name="connsiteX10" fmla="*/ 5141253 w 9098227"/>
              <a:gd name="connsiteY10" fmla="*/ 177071 h 3645734"/>
              <a:gd name="connsiteX11" fmla="*/ 3587753 w 9098227"/>
              <a:gd name="connsiteY11" fmla="*/ 1162680 h 3645734"/>
              <a:gd name="connsiteX12" fmla="*/ 2143161 w 9098227"/>
              <a:gd name="connsiteY12" fmla="*/ 893886 h 3645734"/>
              <a:gd name="connsiteX13" fmla="*/ 1257437 w 9098227"/>
              <a:gd name="connsiteY13" fmla="*/ 1043502 h 3645734"/>
              <a:gd name="connsiteX0" fmla="*/ 1258997 w 9047925"/>
              <a:gd name="connsiteY0" fmla="*/ 1043300 h 3645734"/>
              <a:gd name="connsiteX1" fmla="*/ 343237 w 9047925"/>
              <a:gd name="connsiteY1" fmla="*/ 1673532 h 3645734"/>
              <a:gd name="connsiteX2" fmla="*/ 24534 w 9047925"/>
              <a:gd name="connsiteY2" fmla="*/ 2676253 h 3645734"/>
              <a:gd name="connsiteX3" fmla="*/ 927616 w 9047925"/>
              <a:gd name="connsiteY3" fmla="*/ 3619707 h 3645734"/>
              <a:gd name="connsiteX4" fmla="*/ 2451170 w 9047925"/>
              <a:gd name="connsiteY4" fmla="*/ 3357953 h 3645734"/>
              <a:gd name="connsiteX5" fmla="*/ 3346319 w 9047925"/>
              <a:gd name="connsiteY5" fmla="*/ 3107697 h 3645734"/>
              <a:gd name="connsiteX6" fmla="*/ 5372972 w 9047925"/>
              <a:gd name="connsiteY6" fmla="*/ 2820276 h 3645734"/>
              <a:gd name="connsiteX7" fmla="*/ 7539012 w 9047925"/>
              <a:gd name="connsiteY7" fmla="*/ 3176321 h 3645734"/>
              <a:gd name="connsiteX8" fmla="*/ 9044475 w 9047925"/>
              <a:gd name="connsiteY8" fmla="*/ 1278897 h 3645734"/>
              <a:gd name="connsiteX9" fmla="*/ 7129048 w 9047925"/>
              <a:gd name="connsiteY9" fmla="*/ 104615 h 3645734"/>
              <a:gd name="connsiteX10" fmla="*/ 5141253 w 9047925"/>
              <a:gd name="connsiteY10" fmla="*/ 177071 h 3645734"/>
              <a:gd name="connsiteX11" fmla="*/ 3587753 w 9047925"/>
              <a:gd name="connsiteY11" fmla="*/ 1162680 h 3645734"/>
              <a:gd name="connsiteX12" fmla="*/ 2143161 w 9047925"/>
              <a:gd name="connsiteY12" fmla="*/ 893886 h 3645734"/>
              <a:gd name="connsiteX13" fmla="*/ 1257437 w 9047925"/>
              <a:gd name="connsiteY13" fmla="*/ 1043502 h 3645734"/>
              <a:gd name="connsiteX0" fmla="*/ 1258997 w 9098588"/>
              <a:gd name="connsiteY0" fmla="*/ 1061068 h 3663502"/>
              <a:gd name="connsiteX1" fmla="*/ 343237 w 9098588"/>
              <a:gd name="connsiteY1" fmla="*/ 1691300 h 3663502"/>
              <a:gd name="connsiteX2" fmla="*/ 24534 w 9098588"/>
              <a:gd name="connsiteY2" fmla="*/ 2694021 h 3663502"/>
              <a:gd name="connsiteX3" fmla="*/ 927616 w 9098588"/>
              <a:gd name="connsiteY3" fmla="*/ 3637475 h 3663502"/>
              <a:gd name="connsiteX4" fmla="*/ 2451170 w 9098588"/>
              <a:gd name="connsiteY4" fmla="*/ 3375721 h 3663502"/>
              <a:gd name="connsiteX5" fmla="*/ 3346319 w 9098588"/>
              <a:gd name="connsiteY5" fmla="*/ 3125465 h 3663502"/>
              <a:gd name="connsiteX6" fmla="*/ 5372972 w 9098588"/>
              <a:gd name="connsiteY6" fmla="*/ 2838044 h 3663502"/>
              <a:gd name="connsiteX7" fmla="*/ 7539012 w 9098588"/>
              <a:gd name="connsiteY7" fmla="*/ 3194089 h 3663502"/>
              <a:gd name="connsiteX8" fmla="*/ 9095275 w 9098588"/>
              <a:gd name="connsiteY8" fmla="*/ 1542198 h 3663502"/>
              <a:gd name="connsiteX9" fmla="*/ 7129048 w 9098588"/>
              <a:gd name="connsiteY9" fmla="*/ 122383 h 3663502"/>
              <a:gd name="connsiteX10" fmla="*/ 5141253 w 9098588"/>
              <a:gd name="connsiteY10" fmla="*/ 194839 h 3663502"/>
              <a:gd name="connsiteX11" fmla="*/ 3587753 w 9098588"/>
              <a:gd name="connsiteY11" fmla="*/ 1180448 h 3663502"/>
              <a:gd name="connsiteX12" fmla="*/ 2143161 w 9098588"/>
              <a:gd name="connsiteY12" fmla="*/ 911654 h 3663502"/>
              <a:gd name="connsiteX13" fmla="*/ 1257437 w 9098588"/>
              <a:gd name="connsiteY13" fmla="*/ 1061270 h 3663502"/>
              <a:gd name="connsiteX0" fmla="*/ 1258997 w 9102603"/>
              <a:gd name="connsiteY0" fmla="*/ 964921 h 3567355"/>
              <a:gd name="connsiteX1" fmla="*/ 343237 w 9102603"/>
              <a:gd name="connsiteY1" fmla="*/ 1595153 h 3567355"/>
              <a:gd name="connsiteX2" fmla="*/ 24534 w 9102603"/>
              <a:gd name="connsiteY2" fmla="*/ 2597874 h 3567355"/>
              <a:gd name="connsiteX3" fmla="*/ 927616 w 9102603"/>
              <a:gd name="connsiteY3" fmla="*/ 3541328 h 3567355"/>
              <a:gd name="connsiteX4" fmla="*/ 2451170 w 9102603"/>
              <a:gd name="connsiteY4" fmla="*/ 3279574 h 3567355"/>
              <a:gd name="connsiteX5" fmla="*/ 3346319 w 9102603"/>
              <a:gd name="connsiteY5" fmla="*/ 3029318 h 3567355"/>
              <a:gd name="connsiteX6" fmla="*/ 5372972 w 9102603"/>
              <a:gd name="connsiteY6" fmla="*/ 2741897 h 3567355"/>
              <a:gd name="connsiteX7" fmla="*/ 7539012 w 9102603"/>
              <a:gd name="connsiteY7" fmla="*/ 3097942 h 3567355"/>
              <a:gd name="connsiteX8" fmla="*/ 9095275 w 9102603"/>
              <a:gd name="connsiteY8" fmla="*/ 1446051 h 3567355"/>
              <a:gd name="connsiteX9" fmla="*/ 7992648 w 9102603"/>
              <a:gd name="connsiteY9" fmla="*/ 187103 h 3567355"/>
              <a:gd name="connsiteX10" fmla="*/ 5141253 w 9102603"/>
              <a:gd name="connsiteY10" fmla="*/ 98692 h 3567355"/>
              <a:gd name="connsiteX11" fmla="*/ 3587753 w 9102603"/>
              <a:gd name="connsiteY11" fmla="*/ 1084301 h 3567355"/>
              <a:gd name="connsiteX12" fmla="*/ 2143161 w 9102603"/>
              <a:gd name="connsiteY12" fmla="*/ 815507 h 3567355"/>
              <a:gd name="connsiteX13" fmla="*/ 1257437 w 9102603"/>
              <a:gd name="connsiteY13" fmla="*/ 965123 h 3567355"/>
              <a:gd name="connsiteX0" fmla="*/ 1258997 w 9101634"/>
              <a:gd name="connsiteY0" fmla="*/ 1038746 h 3641180"/>
              <a:gd name="connsiteX1" fmla="*/ 343237 w 9101634"/>
              <a:gd name="connsiteY1" fmla="*/ 1668978 h 3641180"/>
              <a:gd name="connsiteX2" fmla="*/ 24534 w 9101634"/>
              <a:gd name="connsiteY2" fmla="*/ 2671699 h 3641180"/>
              <a:gd name="connsiteX3" fmla="*/ 927616 w 9101634"/>
              <a:gd name="connsiteY3" fmla="*/ 3615153 h 3641180"/>
              <a:gd name="connsiteX4" fmla="*/ 2451170 w 9101634"/>
              <a:gd name="connsiteY4" fmla="*/ 3353399 h 3641180"/>
              <a:gd name="connsiteX5" fmla="*/ 3346319 w 9101634"/>
              <a:gd name="connsiteY5" fmla="*/ 3103143 h 3641180"/>
              <a:gd name="connsiteX6" fmla="*/ 5372972 w 9101634"/>
              <a:gd name="connsiteY6" fmla="*/ 2815722 h 3641180"/>
              <a:gd name="connsiteX7" fmla="*/ 7539012 w 9101634"/>
              <a:gd name="connsiteY7" fmla="*/ 3171767 h 3641180"/>
              <a:gd name="connsiteX8" fmla="*/ 9095275 w 9101634"/>
              <a:gd name="connsiteY8" fmla="*/ 1519876 h 3641180"/>
              <a:gd name="connsiteX9" fmla="*/ 7992648 w 9101634"/>
              <a:gd name="connsiteY9" fmla="*/ 260928 h 3641180"/>
              <a:gd name="connsiteX10" fmla="*/ 5700053 w 9101634"/>
              <a:gd name="connsiteY10" fmla="*/ 70917 h 3641180"/>
              <a:gd name="connsiteX11" fmla="*/ 3587753 w 9101634"/>
              <a:gd name="connsiteY11" fmla="*/ 1158126 h 3641180"/>
              <a:gd name="connsiteX12" fmla="*/ 2143161 w 9101634"/>
              <a:gd name="connsiteY12" fmla="*/ 889332 h 3641180"/>
              <a:gd name="connsiteX13" fmla="*/ 1257437 w 9101634"/>
              <a:gd name="connsiteY13" fmla="*/ 1038948 h 3641180"/>
              <a:gd name="connsiteX0" fmla="*/ 1258997 w 9102296"/>
              <a:gd name="connsiteY0" fmla="*/ 1012668 h 3615102"/>
              <a:gd name="connsiteX1" fmla="*/ 343237 w 9102296"/>
              <a:gd name="connsiteY1" fmla="*/ 1642900 h 3615102"/>
              <a:gd name="connsiteX2" fmla="*/ 24534 w 9102296"/>
              <a:gd name="connsiteY2" fmla="*/ 2645621 h 3615102"/>
              <a:gd name="connsiteX3" fmla="*/ 927616 w 9102296"/>
              <a:gd name="connsiteY3" fmla="*/ 3589075 h 3615102"/>
              <a:gd name="connsiteX4" fmla="*/ 2451170 w 9102296"/>
              <a:gd name="connsiteY4" fmla="*/ 3327321 h 3615102"/>
              <a:gd name="connsiteX5" fmla="*/ 3346319 w 9102296"/>
              <a:gd name="connsiteY5" fmla="*/ 3077065 h 3615102"/>
              <a:gd name="connsiteX6" fmla="*/ 5372972 w 9102296"/>
              <a:gd name="connsiteY6" fmla="*/ 2789644 h 3615102"/>
              <a:gd name="connsiteX7" fmla="*/ 7539012 w 9102296"/>
              <a:gd name="connsiteY7" fmla="*/ 3145689 h 3615102"/>
              <a:gd name="connsiteX8" fmla="*/ 9095275 w 9102296"/>
              <a:gd name="connsiteY8" fmla="*/ 1493798 h 3615102"/>
              <a:gd name="connsiteX9" fmla="*/ 7992648 w 9102296"/>
              <a:gd name="connsiteY9" fmla="*/ 234850 h 3615102"/>
              <a:gd name="connsiteX10" fmla="*/ 5302119 w 9102296"/>
              <a:gd name="connsiteY10" fmla="*/ 78706 h 3615102"/>
              <a:gd name="connsiteX11" fmla="*/ 3587753 w 9102296"/>
              <a:gd name="connsiteY11" fmla="*/ 1132048 h 3615102"/>
              <a:gd name="connsiteX12" fmla="*/ 2143161 w 9102296"/>
              <a:gd name="connsiteY12" fmla="*/ 863254 h 3615102"/>
              <a:gd name="connsiteX13" fmla="*/ 1257437 w 9102296"/>
              <a:gd name="connsiteY13" fmla="*/ 1012870 h 3615102"/>
              <a:gd name="connsiteX0" fmla="*/ 1258997 w 9102296"/>
              <a:gd name="connsiteY0" fmla="*/ 1012668 h 3615102"/>
              <a:gd name="connsiteX1" fmla="*/ 343237 w 9102296"/>
              <a:gd name="connsiteY1" fmla="*/ 1642900 h 3615102"/>
              <a:gd name="connsiteX2" fmla="*/ 24534 w 9102296"/>
              <a:gd name="connsiteY2" fmla="*/ 2645621 h 3615102"/>
              <a:gd name="connsiteX3" fmla="*/ 927616 w 9102296"/>
              <a:gd name="connsiteY3" fmla="*/ 3589075 h 3615102"/>
              <a:gd name="connsiteX4" fmla="*/ 2451170 w 9102296"/>
              <a:gd name="connsiteY4" fmla="*/ 3327321 h 3615102"/>
              <a:gd name="connsiteX5" fmla="*/ 3346319 w 9102296"/>
              <a:gd name="connsiteY5" fmla="*/ 3077065 h 3615102"/>
              <a:gd name="connsiteX6" fmla="*/ 5389906 w 9102296"/>
              <a:gd name="connsiteY6" fmla="*/ 2992844 h 3615102"/>
              <a:gd name="connsiteX7" fmla="*/ 7539012 w 9102296"/>
              <a:gd name="connsiteY7" fmla="*/ 3145689 h 3615102"/>
              <a:gd name="connsiteX8" fmla="*/ 9095275 w 9102296"/>
              <a:gd name="connsiteY8" fmla="*/ 1493798 h 3615102"/>
              <a:gd name="connsiteX9" fmla="*/ 7992648 w 9102296"/>
              <a:gd name="connsiteY9" fmla="*/ 234850 h 3615102"/>
              <a:gd name="connsiteX10" fmla="*/ 5302119 w 9102296"/>
              <a:gd name="connsiteY10" fmla="*/ 78706 h 3615102"/>
              <a:gd name="connsiteX11" fmla="*/ 3587753 w 9102296"/>
              <a:gd name="connsiteY11" fmla="*/ 1132048 h 3615102"/>
              <a:gd name="connsiteX12" fmla="*/ 2143161 w 9102296"/>
              <a:gd name="connsiteY12" fmla="*/ 863254 h 3615102"/>
              <a:gd name="connsiteX13" fmla="*/ 1257437 w 9102296"/>
              <a:gd name="connsiteY13" fmla="*/ 1012870 h 3615102"/>
              <a:gd name="connsiteX0" fmla="*/ 1258997 w 9102296"/>
              <a:gd name="connsiteY0" fmla="*/ 1012668 h 3615102"/>
              <a:gd name="connsiteX1" fmla="*/ 343237 w 9102296"/>
              <a:gd name="connsiteY1" fmla="*/ 1642900 h 3615102"/>
              <a:gd name="connsiteX2" fmla="*/ 24534 w 9102296"/>
              <a:gd name="connsiteY2" fmla="*/ 2645621 h 3615102"/>
              <a:gd name="connsiteX3" fmla="*/ 927616 w 9102296"/>
              <a:gd name="connsiteY3" fmla="*/ 3589075 h 3615102"/>
              <a:gd name="connsiteX4" fmla="*/ 2451170 w 9102296"/>
              <a:gd name="connsiteY4" fmla="*/ 3327321 h 3615102"/>
              <a:gd name="connsiteX5" fmla="*/ 3346319 w 9102296"/>
              <a:gd name="connsiteY5" fmla="*/ 3077065 h 3615102"/>
              <a:gd name="connsiteX6" fmla="*/ 5364506 w 9102296"/>
              <a:gd name="connsiteY6" fmla="*/ 3085977 h 3615102"/>
              <a:gd name="connsiteX7" fmla="*/ 7539012 w 9102296"/>
              <a:gd name="connsiteY7" fmla="*/ 3145689 h 3615102"/>
              <a:gd name="connsiteX8" fmla="*/ 9095275 w 9102296"/>
              <a:gd name="connsiteY8" fmla="*/ 1493798 h 3615102"/>
              <a:gd name="connsiteX9" fmla="*/ 7992648 w 9102296"/>
              <a:gd name="connsiteY9" fmla="*/ 234850 h 3615102"/>
              <a:gd name="connsiteX10" fmla="*/ 5302119 w 9102296"/>
              <a:gd name="connsiteY10" fmla="*/ 78706 h 3615102"/>
              <a:gd name="connsiteX11" fmla="*/ 3587753 w 9102296"/>
              <a:gd name="connsiteY11" fmla="*/ 1132048 h 3615102"/>
              <a:gd name="connsiteX12" fmla="*/ 2143161 w 9102296"/>
              <a:gd name="connsiteY12" fmla="*/ 863254 h 3615102"/>
              <a:gd name="connsiteX13" fmla="*/ 1257437 w 9102296"/>
              <a:gd name="connsiteY13" fmla="*/ 1012870 h 3615102"/>
              <a:gd name="connsiteX0" fmla="*/ 1272563 w 9115862"/>
              <a:gd name="connsiteY0" fmla="*/ 1012668 h 3671335"/>
              <a:gd name="connsiteX1" fmla="*/ 356803 w 9115862"/>
              <a:gd name="connsiteY1" fmla="*/ 1642900 h 3671335"/>
              <a:gd name="connsiteX2" fmla="*/ 38100 w 9115862"/>
              <a:gd name="connsiteY2" fmla="*/ 2645621 h 3671335"/>
              <a:gd name="connsiteX3" fmla="*/ 1161315 w 9115862"/>
              <a:gd name="connsiteY3" fmla="*/ 3648342 h 3671335"/>
              <a:gd name="connsiteX4" fmla="*/ 2464736 w 9115862"/>
              <a:gd name="connsiteY4" fmla="*/ 3327321 h 3671335"/>
              <a:gd name="connsiteX5" fmla="*/ 3359885 w 9115862"/>
              <a:gd name="connsiteY5" fmla="*/ 3077065 h 3671335"/>
              <a:gd name="connsiteX6" fmla="*/ 5378072 w 9115862"/>
              <a:gd name="connsiteY6" fmla="*/ 3085977 h 3671335"/>
              <a:gd name="connsiteX7" fmla="*/ 7552578 w 9115862"/>
              <a:gd name="connsiteY7" fmla="*/ 3145689 h 3671335"/>
              <a:gd name="connsiteX8" fmla="*/ 9108841 w 9115862"/>
              <a:gd name="connsiteY8" fmla="*/ 1493798 h 3671335"/>
              <a:gd name="connsiteX9" fmla="*/ 8006214 w 9115862"/>
              <a:gd name="connsiteY9" fmla="*/ 234850 h 3671335"/>
              <a:gd name="connsiteX10" fmla="*/ 5315685 w 9115862"/>
              <a:gd name="connsiteY10" fmla="*/ 78706 h 3671335"/>
              <a:gd name="connsiteX11" fmla="*/ 3601319 w 9115862"/>
              <a:gd name="connsiteY11" fmla="*/ 1132048 h 3671335"/>
              <a:gd name="connsiteX12" fmla="*/ 2156727 w 9115862"/>
              <a:gd name="connsiteY12" fmla="*/ 863254 h 3671335"/>
              <a:gd name="connsiteX13" fmla="*/ 1271003 w 9115862"/>
              <a:gd name="connsiteY13" fmla="*/ 1012870 h 367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15862" h="3671335">
                <a:moveTo>
                  <a:pt x="1272563" y="1012668"/>
                </a:moveTo>
                <a:cubicBezTo>
                  <a:pt x="776972" y="1216046"/>
                  <a:pt x="562547" y="1370741"/>
                  <a:pt x="356803" y="1642900"/>
                </a:cubicBezTo>
                <a:cubicBezTo>
                  <a:pt x="151059" y="1915059"/>
                  <a:pt x="-95985" y="2311381"/>
                  <a:pt x="38100" y="2645621"/>
                </a:cubicBezTo>
                <a:cubicBezTo>
                  <a:pt x="172185" y="2979861"/>
                  <a:pt x="756876" y="3534725"/>
                  <a:pt x="1161315" y="3648342"/>
                </a:cubicBezTo>
                <a:cubicBezTo>
                  <a:pt x="1565754" y="3761959"/>
                  <a:pt x="2098308" y="3422534"/>
                  <a:pt x="2464736" y="3327321"/>
                </a:cubicBezTo>
                <a:cubicBezTo>
                  <a:pt x="2831164" y="3232108"/>
                  <a:pt x="2874329" y="3117289"/>
                  <a:pt x="3359885" y="3077065"/>
                </a:cubicBezTo>
                <a:cubicBezTo>
                  <a:pt x="3845441" y="3036841"/>
                  <a:pt x="4679290" y="3074540"/>
                  <a:pt x="5378072" y="3085977"/>
                </a:cubicBezTo>
                <a:cubicBezTo>
                  <a:pt x="6076854" y="3097414"/>
                  <a:pt x="6930783" y="3411052"/>
                  <a:pt x="7552578" y="3145689"/>
                </a:cubicBezTo>
                <a:cubicBezTo>
                  <a:pt x="8174373" y="2880326"/>
                  <a:pt x="9033235" y="1978938"/>
                  <a:pt x="9108841" y="1493798"/>
                </a:cubicBezTo>
                <a:cubicBezTo>
                  <a:pt x="9184447" y="1008658"/>
                  <a:pt x="8638407" y="470699"/>
                  <a:pt x="8006214" y="234850"/>
                </a:cubicBezTo>
                <a:cubicBezTo>
                  <a:pt x="7374021" y="-999"/>
                  <a:pt x="6049834" y="-70827"/>
                  <a:pt x="5315685" y="78706"/>
                </a:cubicBezTo>
                <a:cubicBezTo>
                  <a:pt x="4581536" y="228239"/>
                  <a:pt x="4127812" y="1001290"/>
                  <a:pt x="3601319" y="1132048"/>
                </a:cubicBezTo>
                <a:cubicBezTo>
                  <a:pt x="3074826" y="1262806"/>
                  <a:pt x="2560988" y="890525"/>
                  <a:pt x="2156727" y="863254"/>
                </a:cubicBezTo>
                <a:cubicBezTo>
                  <a:pt x="1752466" y="835983"/>
                  <a:pt x="1749859" y="821768"/>
                  <a:pt x="1271003" y="1012870"/>
                </a:cubicBezTo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 cap="sq" algn="ctr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5F73521-1419-8173-0392-DDB66F5644BA}"/>
              </a:ext>
            </a:extLst>
          </p:cNvPr>
          <p:cNvSpPr/>
          <p:nvPr/>
        </p:nvSpPr>
        <p:spPr bwMode="auto">
          <a:xfrm>
            <a:off x="1822927" y="2355100"/>
            <a:ext cx="8457521" cy="3001091"/>
          </a:xfrm>
          <a:custGeom>
            <a:avLst/>
            <a:gdLst>
              <a:gd name="connsiteX0" fmla="*/ 4729965 w 8461013"/>
              <a:gd name="connsiteY0" fmla="*/ 311650 h 3066901"/>
              <a:gd name="connsiteX1" fmla="*/ 3561042 w 8461013"/>
              <a:gd name="connsiteY1" fmla="*/ 1150635 h 3066901"/>
              <a:gd name="connsiteX2" fmla="*/ 2184728 w 8461013"/>
              <a:gd name="connsiteY2" fmla="*/ 1235477 h 3066901"/>
              <a:gd name="connsiteX3" fmla="*/ 629306 w 8461013"/>
              <a:gd name="connsiteY3" fmla="*/ 1169489 h 3066901"/>
              <a:gd name="connsiteX4" fmla="*/ 16563 w 8461013"/>
              <a:gd name="connsiteY4" fmla="*/ 2574083 h 3066901"/>
              <a:gd name="connsiteX5" fmla="*/ 1213768 w 8461013"/>
              <a:gd name="connsiteY5" fmla="*/ 3064277 h 3066901"/>
              <a:gd name="connsiteX6" fmla="*/ 3363079 w 8461013"/>
              <a:gd name="connsiteY6" fmla="*/ 2404400 h 3066901"/>
              <a:gd name="connsiteX7" fmla="*/ 5125891 w 8461013"/>
              <a:gd name="connsiteY7" fmla="*/ 2074462 h 3066901"/>
              <a:gd name="connsiteX8" fmla="*/ 6464497 w 8461013"/>
              <a:gd name="connsiteY8" fmla="*/ 2668351 h 3066901"/>
              <a:gd name="connsiteX9" fmla="*/ 8406419 w 8461013"/>
              <a:gd name="connsiteY9" fmla="*/ 1537134 h 3066901"/>
              <a:gd name="connsiteX10" fmla="*/ 7689982 w 8461013"/>
              <a:gd name="connsiteY10" fmla="*/ 321077 h 3066901"/>
              <a:gd name="connsiteX11" fmla="*/ 5267293 w 8461013"/>
              <a:gd name="connsiteY11" fmla="*/ 565 h 3066901"/>
              <a:gd name="connsiteX12" fmla="*/ 4701685 w 8461013"/>
              <a:gd name="connsiteY12" fmla="*/ 368211 h 3066901"/>
              <a:gd name="connsiteX0" fmla="*/ 4668052 w 8461013"/>
              <a:gd name="connsiteY0" fmla="*/ 384675 h 3066901"/>
              <a:gd name="connsiteX1" fmla="*/ 3561042 w 8461013"/>
              <a:gd name="connsiteY1" fmla="*/ 1150635 h 3066901"/>
              <a:gd name="connsiteX2" fmla="*/ 2184728 w 8461013"/>
              <a:gd name="connsiteY2" fmla="*/ 1235477 h 3066901"/>
              <a:gd name="connsiteX3" fmla="*/ 629306 w 8461013"/>
              <a:gd name="connsiteY3" fmla="*/ 1169489 h 3066901"/>
              <a:gd name="connsiteX4" fmla="*/ 16563 w 8461013"/>
              <a:gd name="connsiteY4" fmla="*/ 2574083 h 3066901"/>
              <a:gd name="connsiteX5" fmla="*/ 1213768 w 8461013"/>
              <a:gd name="connsiteY5" fmla="*/ 3064277 h 3066901"/>
              <a:gd name="connsiteX6" fmla="*/ 3363079 w 8461013"/>
              <a:gd name="connsiteY6" fmla="*/ 2404400 h 3066901"/>
              <a:gd name="connsiteX7" fmla="*/ 5125891 w 8461013"/>
              <a:gd name="connsiteY7" fmla="*/ 2074462 h 3066901"/>
              <a:gd name="connsiteX8" fmla="*/ 6464497 w 8461013"/>
              <a:gd name="connsiteY8" fmla="*/ 2668351 h 3066901"/>
              <a:gd name="connsiteX9" fmla="*/ 8406419 w 8461013"/>
              <a:gd name="connsiteY9" fmla="*/ 1537134 h 3066901"/>
              <a:gd name="connsiteX10" fmla="*/ 7689982 w 8461013"/>
              <a:gd name="connsiteY10" fmla="*/ 321077 h 3066901"/>
              <a:gd name="connsiteX11" fmla="*/ 5267293 w 8461013"/>
              <a:gd name="connsiteY11" fmla="*/ 565 h 3066901"/>
              <a:gd name="connsiteX12" fmla="*/ 4701685 w 8461013"/>
              <a:gd name="connsiteY12" fmla="*/ 368211 h 3066901"/>
              <a:gd name="connsiteX0" fmla="*/ 4668052 w 8461013"/>
              <a:gd name="connsiteY0" fmla="*/ 384675 h 3066901"/>
              <a:gd name="connsiteX1" fmla="*/ 3561042 w 8461013"/>
              <a:gd name="connsiteY1" fmla="*/ 1150635 h 3066901"/>
              <a:gd name="connsiteX2" fmla="*/ 2184728 w 8461013"/>
              <a:gd name="connsiteY2" fmla="*/ 1235477 h 3066901"/>
              <a:gd name="connsiteX3" fmla="*/ 629306 w 8461013"/>
              <a:gd name="connsiteY3" fmla="*/ 1169489 h 3066901"/>
              <a:gd name="connsiteX4" fmla="*/ 16563 w 8461013"/>
              <a:gd name="connsiteY4" fmla="*/ 2574083 h 3066901"/>
              <a:gd name="connsiteX5" fmla="*/ 1213768 w 8461013"/>
              <a:gd name="connsiteY5" fmla="*/ 3064277 h 3066901"/>
              <a:gd name="connsiteX6" fmla="*/ 3363079 w 8461013"/>
              <a:gd name="connsiteY6" fmla="*/ 2404400 h 3066901"/>
              <a:gd name="connsiteX7" fmla="*/ 5125891 w 8461013"/>
              <a:gd name="connsiteY7" fmla="*/ 2074462 h 3066901"/>
              <a:gd name="connsiteX8" fmla="*/ 6464497 w 8461013"/>
              <a:gd name="connsiteY8" fmla="*/ 2668351 h 3066901"/>
              <a:gd name="connsiteX9" fmla="*/ 8406419 w 8461013"/>
              <a:gd name="connsiteY9" fmla="*/ 1537134 h 3066901"/>
              <a:gd name="connsiteX10" fmla="*/ 7689982 w 8461013"/>
              <a:gd name="connsiteY10" fmla="*/ 321077 h 3066901"/>
              <a:gd name="connsiteX11" fmla="*/ 5267293 w 8461013"/>
              <a:gd name="connsiteY11" fmla="*/ 565 h 3066901"/>
              <a:gd name="connsiteX12" fmla="*/ 4674697 w 8461013"/>
              <a:gd name="connsiteY12" fmla="*/ 377736 h 3066901"/>
              <a:gd name="connsiteX0" fmla="*/ 4668052 w 8461013"/>
              <a:gd name="connsiteY0" fmla="*/ 384675 h 3066901"/>
              <a:gd name="connsiteX1" fmla="*/ 3561042 w 8461013"/>
              <a:gd name="connsiteY1" fmla="*/ 1150635 h 3066901"/>
              <a:gd name="connsiteX2" fmla="*/ 2184728 w 8461013"/>
              <a:gd name="connsiteY2" fmla="*/ 1235477 h 3066901"/>
              <a:gd name="connsiteX3" fmla="*/ 629306 w 8461013"/>
              <a:gd name="connsiteY3" fmla="*/ 1169489 h 3066901"/>
              <a:gd name="connsiteX4" fmla="*/ 16563 w 8461013"/>
              <a:gd name="connsiteY4" fmla="*/ 2574083 h 3066901"/>
              <a:gd name="connsiteX5" fmla="*/ 1213768 w 8461013"/>
              <a:gd name="connsiteY5" fmla="*/ 3064277 h 3066901"/>
              <a:gd name="connsiteX6" fmla="*/ 3363079 w 8461013"/>
              <a:gd name="connsiteY6" fmla="*/ 2404400 h 3066901"/>
              <a:gd name="connsiteX7" fmla="*/ 5125891 w 8461013"/>
              <a:gd name="connsiteY7" fmla="*/ 2074462 h 3066901"/>
              <a:gd name="connsiteX8" fmla="*/ 6464497 w 8461013"/>
              <a:gd name="connsiteY8" fmla="*/ 2668351 h 3066901"/>
              <a:gd name="connsiteX9" fmla="*/ 8406419 w 8461013"/>
              <a:gd name="connsiteY9" fmla="*/ 1537134 h 3066901"/>
              <a:gd name="connsiteX10" fmla="*/ 7689982 w 8461013"/>
              <a:gd name="connsiteY10" fmla="*/ 321077 h 3066901"/>
              <a:gd name="connsiteX11" fmla="*/ 5267293 w 8461013"/>
              <a:gd name="connsiteY11" fmla="*/ 565 h 3066901"/>
              <a:gd name="connsiteX12" fmla="*/ 4674697 w 8461013"/>
              <a:gd name="connsiteY12" fmla="*/ 377736 h 3066901"/>
              <a:gd name="connsiteX0" fmla="*/ 4668052 w 8457521"/>
              <a:gd name="connsiteY0" fmla="*/ 318865 h 3001091"/>
              <a:gd name="connsiteX1" fmla="*/ 3561042 w 8457521"/>
              <a:gd name="connsiteY1" fmla="*/ 1084825 h 3001091"/>
              <a:gd name="connsiteX2" fmla="*/ 2184728 w 8457521"/>
              <a:gd name="connsiteY2" fmla="*/ 1169667 h 3001091"/>
              <a:gd name="connsiteX3" fmla="*/ 629306 w 8457521"/>
              <a:gd name="connsiteY3" fmla="*/ 1103679 h 3001091"/>
              <a:gd name="connsiteX4" fmla="*/ 16563 w 8457521"/>
              <a:gd name="connsiteY4" fmla="*/ 2508273 h 3001091"/>
              <a:gd name="connsiteX5" fmla="*/ 1213768 w 8457521"/>
              <a:gd name="connsiteY5" fmla="*/ 2998467 h 3001091"/>
              <a:gd name="connsiteX6" fmla="*/ 3363079 w 8457521"/>
              <a:gd name="connsiteY6" fmla="*/ 2338590 h 3001091"/>
              <a:gd name="connsiteX7" fmla="*/ 5125891 w 8457521"/>
              <a:gd name="connsiteY7" fmla="*/ 2008652 h 3001091"/>
              <a:gd name="connsiteX8" fmla="*/ 6464497 w 8457521"/>
              <a:gd name="connsiteY8" fmla="*/ 2602541 h 3001091"/>
              <a:gd name="connsiteX9" fmla="*/ 8406419 w 8457521"/>
              <a:gd name="connsiteY9" fmla="*/ 1471324 h 3001091"/>
              <a:gd name="connsiteX10" fmla="*/ 7689982 w 8457521"/>
              <a:gd name="connsiteY10" fmla="*/ 255267 h 3001091"/>
              <a:gd name="connsiteX11" fmla="*/ 5537168 w 8457521"/>
              <a:gd name="connsiteY11" fmla="*/ 1430 h 3001091"/>
              <a:gd name="connsiteX12" fmla="*/ 4674697 w 8457521"/>
              <a:gd name="connsiteY12" fmla="*/ 311926 h 300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7521" h="3001091">
                <a:moveTo>
                  <a:pt x="4668052" y="318865"/>
                </a:moveTo>
                <a:cubicBezTo>
                  <a:pt x="4295693" y="661372"/>
                  <a:pt x="3974929" y="943025"/>
                  <a:pt x="3561042" y="1084825"/>
                </a:cubicBezTo>
                <a:cubicBezTo>
                  <a:pt x="3147155" y="1226625"/>
                  <a:pt x="2673351" y="1166525"/>
                  <a:pt x="2184728" y="1169667"/>
                </a:cubicBezTo>
                <a:cubicBezTo>
                  <a:pt x="1696105" y="1172809"/>
                  <a:pt x="990667" y="880578"/>
                  <a:pt x="629306" y="1103679"/>
                </a:cubicBezTo>
                <a:cubicBezTo>
                  <a:pt x="267945" y="1326780"/>
                  <a:pt x="-80847" y="2192475"/>
                  <a:pt x="16563" y="2508273"/>
                </a:cubicBezTo>
                <a:cubicBezTo>
                  <a:pt x="113973" y="2824071"/>
                  <a:pt x="656015" y="3026748"/>
                  <a:pt x="1213768" y="2998467"/>
                </a:cubicBezTo>
                <a:cubicBezTo>
                  <a:pt x="1771521" y="2970186"/>
                  <a:pt x="2711059" y="2503559"/>
                  <a:pt x="3363079" y="2338590"/>
                </a:cubicBezTo>
                <a:cubicBezTo>
                  <a:pt x="4015099" y="2173621"/>
                  <a:pt x="4608988" y="1964660"/>
                  <a:pt x="5125891" y="2008652"/>
                </a:cubicBezTo>
                <a:cubicBezTo>
                  <a:pt x="5642794" y="2052644"/>
                  <a:pt x="5917742" y="2692096"/>
                  <a:pt x="6464497" y="2602541"/>
                </a:cubicBezTo>
                <a:cubicBezTo>
                  <a:pt x="7011252" y="2512986"/>
                  <a:pt x="8202171" y="1862536"/>
                  <a:pt x="8406419" y="1471324"/>
                </a:cubicBezTo>
                <a:cubicBezTo>
                  <a:pt x="8610667" y="1080112"/>
                  <a:pt x="8168190" y="500249"/>
                  <a:pt x="7689982" y="255267"/>
                </a:cubicBezTo>
                <a:cubicBezTo>
                  <a:pt x="7211774" y="10285"/>
                  <a:pt x="6035217" y="-6426"/>
                  <a:pt x="5537168" y="1430"/>
                </a:cubicBezTo>
                <a:cubicBezTo>
                  <a:pt x="5039119" y="9286"/>
                  <a:pt x="4897388" y="66944"/>
                  <a:pt x="4674697" y="311926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 cap="sq" algn="ctr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7BDBD2E-64B3-4ABB-4431-CE537A99AB62}"/>
              </a:ext>
            </a:extLst>
          </p:cNvPr>
          <p:cNvSpPr/>
          <p:nvPr/>
        </p:nvSpPr>
        <p:spPr bwMode="auto">
          <a:xfrm>
            <a:off x="7182331" y="2914098"/>
            <a:ext cx="2597977" cy="1424334"/>
          </a:xfrm>
          <a:custGeom>
            <a:avLst/>
            <a:gdLst>
              <a:gd name="connsiteX0" fmla="*/ 792745 w 2597977"/>
              <a:gd name="connsiteY0" fmla="*/ 225028 h 1424334"/>
              <a:gd name="connsiteX1" fmla="*/ 10321 w 2597977"/>
              <a:gd name="connsiteY1" fmla="*/ 611527 h 1424334"/>
              <a:gd name="connsiteX2" fmla="*/ 406246 w 2597977"/>
              <a:gd name="connsiteY2" fmla="*/ 1290257 h 1424334"/>
              <a:gd name="connsiteX3" fmla="*/ 1273512 w 2597977"/>
              <a:gd name="connsiteY3" fmla="*/ 1384525 h 1424334"/>
              <a:gd name="connsiteX4" fmla="*/ 2574411 w 2597977"/>
              <a:gd name="connsiteY4" fmla="*/ 809490 h 1424334"/>
              <a:gd name="connsiteX5" fmla="*/ 2018230 w 2597977"/>
              <a:gd name="connsiteY5" fmla="*/ 36492 h 1424334"/>
              <a:gd name="connsiteX6" fmla="*/ 849306 w 2597977"/>
              <a:gd name="connsiteY6" fmla="*/ 196747 h 142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7977" h="1424334">
                <a:moveTo>
                  <a:pt x="792745" y="225028"/>
                </a:moveTo>
                <a:cubicBezTo>
                  <a:pt x="433741" y="329508"/>
                  <a:pt x="74737" y="433989"/>
                  <a:pt x="10321" y="611527"/>
                </a:cubicBezTo>
                <a:cubicBezTo>
                  <a:pt x="-54095" y="789065"/>
                  <a:pt x="195714" y="1161424"/>
                  <a:pt x="406246" y="1290257"/>
                </a:cubicBezTo>
                <a:cubicBezTo>
                  <a:pt x="616778" y="1419090"/>
                  <a:pt x="912151" y="1464653"/>
                  <a:pt x="1273512" y="1384525"/>
                </a:cubicBezTo>
                <a:cubicBezTo>
                  <a:pt x="1634873" y="1304397"/>
                  <a:pt x="2450291" y="1034162"/>
                  <a:pt x="2574411" y="809490"/>
                </a:cubicBezTo>
                <a:cubicBezTo>
                  <a:pt x="2698531" y="584818"/>
                  <a:pt x="2305747" y="138616"/>
                  <a:pt x="2018230" y="36492"/>
                </a:cubicBezTo>
                <a:cubicBezTo>
                  <a:pt x="1730713" y="-65632"/>
                  <a:pt x="1290009" y="65557"/>
                  <a:pt x="849306" y="196747"/>
                </a:cubicBezTo>
              </a:path>
            </a:pathLst>
          </a:custGeom>
          <a:solidFill>
            <a:srgbClr val="00FFFF"/>
          </a:solidFill>
          <a:ln w="28575" cap="sq" algn="ctr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BB9C22-8AF1-16FA-DF34-1B8B9EAE1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much power detail do we need?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7413D-77A4-CE77-D42B-D6FDB82ED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EB0DD-3F0A-7AC8-A9E8-6EC09E11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38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C6D378-1B87-D0A9-4D95-34D50F24B485}"/>
              </a:ext>
            </a:extLst>
          </p:cNvPr>
          <p:cNvCxnSpPr/>
          <p:nvPr/>
        </p:nvCxnSpPr>
        <p:spPr>
          <a:xfrm>
            <a:off x="5570118" y="2604852"/>
            <a:ext cx="0" cy="3800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BF74CE-8D9D-02C5-3136-7BCC729EC661}"/>
              </a:ext>
            </a:extLst>
          </p:cNvPr>
          <p:cNvCxnSpPr>
            <a:cxnSpLocks/>
          </p:cNvCxnSpPr>
          <p:nvPr/>
        </p:nvCxnSpPr>
        <p:spPr>
          <a:xfrm flipH="1">
            <a:off x="5356362" y="2984862"/>
            <a:ext cx="2137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ED619F-3F34-CBF3-C580-73A864177D67}"/>
              </a:ext>
            </a:extLst>
          </p:cNvPr>
          <p:cNvCxnSpPr/>
          <p:nvPr/>
        </p:nvCxnSpPr>
        <p:spPr>
          <a:xfrm>
            <a:off x="5356362" y="2871552"/>
            <a:ext cx="0" cy="3800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13D780-62AD-1983-B8B3-4FC8AAEB3F6B}"/>
              </a:ext>
            </a:extLst>
          </p:cNvPr>
          <p:cNvCxnSpPr>
            <a:cxnSpLocks/>
          </p:cNvCxnSpPr>
          <p:nvPr/>
        </p:nvCxnSpPr>
        <p:spPr>
          <a:xfrm flipH="1">
            <a:off x="5356362" y="3149962"/>
            <a:ext cx="2137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ED42C1-62BD-94C4-FAA5-46A6FB70EEEA}"/>
              </a:ext>
            </a:extLst>
          </p:cNvPr>
          <p:cNvCxnSpPr/>
          <p:nvPr/>
        </p:nvCxnSpPr>
        <p:spPr>
          <a:xfrm>
            <a:off x="5570118" y="3149962"/>
            <a:ext cx="0" cy="3800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F27DD1-B031-3AD1-0EE7-8A7DFD1C40BF}"/>
              </a:ext>
            </a:extLst>
          </p:cNvPr>
          <p:cNvCxnSpPr>
            <a:cxnSpLocks/>
          </p:cNvCxnSpPr>
          <p:nvPr/>
        </p:nvCxnSpPr>
        <p:spPr>
          <a:xfrm>
            <a:off x="5261112" y="2963833"/>
            <a:ext cx="0" cy="23255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411886E-8076-BC27-7F4E-D3B3866F05CC}"/>
              </a:ext>
            </a:extLst>
          </p:cNvPr>
          <p:cNvSpPr/>
          <p:nvPr/>
        </p:nvSpPr>
        <p:spPr>
          <a:xfrm>
            <a:off x="5176579" y="3038934"/>
            <a:ext cx="73818" cy="73818"/>
          </a:xfrm>
          <a:prstGeom prst="ellipse">
            <a:avLst/>
          </a:prstGeom>
          <a:noFill/>
          <a:ln w="28575"/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3EA405-AF04-425D-92ED-3F33505B96FD}"/>
              </a:ext>
            </a:extLst>
          </p:cNvPr>
          <p:cNvCxnSpPr>
            <a:cxnSpLocks/>
          </p:cNvCxnSpPr>
          <p:nvPr/>
        </p:nvCxnSpPr>
        <p:spPr>
          <a:xfrm>
            <a:off x="6408318" y="3076545"/>
            <a:ext cx="0" cy="6251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75B622-3E58-D73C-97AC-B21514028E20}"/>
              </a:ext>
            </a:extLst>
          </p:cNvPr>
          <p:cNvCxnSpPr>
            <a:cxnSpLocks/>
          </p:cNvCxnSpPr>
          <p:nvPr/>
        </p:nvCxnSpPr>
        <p:spPr>
          <a:xfrm flipH="1">
            <a:off x="6194562" y="3701711"/>
            <a:ext cx="2137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270102-1F13-68D6-6E99-E1DB01F66516}"/>
              </a:ext>
            </a:extLst>
          </p:cNvPr>
          <p:cNvCxnSpPr/>
          <p:nvPr/>
        </p:nvCxnSpPr>
        <p:spPr>
          <a:xfrm>
            <a:off x="6194562" y="3588401"/>
            <a:ext cx="0" cy="3800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B8CBEF-273A-7E82-0587-F36DBFEE38BC}"/>
              </a:ext>
            </a:extLst>
          </p:cNvPr>
          <p:cNvCxnSpPr>
            <a:cxnSpLocks/>
          </p:cNvCxnSpPr>
          <p:nvPr/>
        </p:nvCxnSpPr>
        <p:spPr>
          <a:xfrm flipH="1">
            <a:off x="6194562" y="3866811"/>
            <a:ext cx="2137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B4E3B76-D000-299B-1CE5-853C007F347F}"/>
              </a:ext>
            </a:extLst>
          </p:cNvPr>
          <p:cNvCxnSpPr>
            <a:cxnSpLocks/>
          </p:cNvCxnSpPr>
          <p:nvPr/>
        </p:nvCxnSpPr>
        <p:spPr>
          <a:xfrm>
            <a:off x="6408318" y="3866811"/>
            <a:ext cx="0" cy="2506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D24FC1-68CD-92EC-2CE7-398F230C70D8}"/>
              </a:ext>
            </a:extLst>
          </p:cNvPr>
          <p:cNvCxnSpPr>
            <a:cxnSpLocks/>
          </p:cNvCxnSpPr>
          <p:nvPr/>
        </p:nvCxnSpPr>
        <p:spPr>
          <a:xfrm>
            <a:off x="6099312" y="3680682"/>
            <a:ext cx="0" cy="23255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BBD87DC-EC94-0FFB-F27C-4887EB108E36}"/>
              </a:ext>
            </a:extLst>
          </p:cNvPr>
          <p:cNvSpPr/>
          <p:nvPr/>
        </p:nvSpPr>
        <p:spPr>
          <a:xfrm>
            <a:off x="6014779" y="3755783"/>
            <a:ext cx="73818" cy="73818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20C38EA-4D55-C2EA-8989-41BAC9F32285}"/>
              </a:ext>
            </a:extLst>
          </p:cNvPr>
          <p:cNvCxnSpPr/>
          <p:nvPr/>
        </p:nvCxnSpPr>
        <p:spPr>
          <a:xfrm>
            <a:off x="5970329" y="4117447"/>
            <a:ext cx="0" cy="3800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0A243A4-91CF-6B6A-1E45-C99D6FAE1BE3}"/>
              </a:ext>
            </a:extLst>
          </p:cNvPr>
          <p:cNvCxnSpPr>
            <a:cxnSpLocks/>
          </p:cNvCxnSpPr>
          <p:nvPr/>
        </p:nvCxnSpPr>
        <p:spPr>
          <a:xfrm flipH="1">
            <a:off x="5756573" y="4497457"/>
            <a:ext cx="2137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5064BAC-360D-96C8-927C-6C90044A2D62}"/>
              </a:ext>
            </a:extLst>
          </p:cNvPr>
          <p:cNvCxnSpPr/>
          <p:nvPr/>
        </p:nvCxnSpPr>
        <p:spPr>
          <a:xfrm>
            <a:off x="5756573" y="4384147"/>
            <a:ext cx="0" cy="3800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8BCBEBD-CAE1-1F1A-C7AC-047D56A1A683}"/>
              </a:ext>
            </a:extLst>
          </p:cNvPr>
          <p:cNvCxnSpPr>
            <a:cxnSpLocks/>
          </p:cNvCxnSpPr>
          <p:nvPr/>
        </p:nvCxnSpPr>
        <p:spPr>
          <a:xfrm flipH="1">
            <a:off x="5756573" y="4662557"/>
            <a:ext cx="2137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2D96B61-D164-61ED-64D4-F364CD3A66A5}"/>
              </a:ext>
            </a:extLst>
          </p:cNvPr>
          <p:cNvCxnSpPr/>
          <p:nvPr/>
        </p:nvCxnSpPr>
        <p:spPr>
          <a:xfrm>
            <a:off x="5970329" y="4662557"/>
            <a:ext cx="0" cy="3800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63AE227-7B5A-0506-1095-8AE90F425D3F}"/>
              </a:ext>
            </a:extLst>
          </p:cNvPr>
          <p:cNvCxnSpPr>
            <a:cxnSpLocks/>
          </p:cNvCxnSpPr>
          <p:nvPr/>
        </p:nvCxnSpPr>
        <p:spPr>
          <a:xfrm>
            <a:off x="5661323" y="4476428"/>
            <a:ext cx="0" cy="23255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282172-6B13-F6C3-6EBD-FB10030E233F}"/>
              </a:ext>
            </a:extLst>
          </p:cNvPr>
          <p:cNvCxnSpPr/>
          <p:nvPr/>
        </p:nvCxnSpPr>
        <p:spPr>
          <a:xfrm>
            <a:off x="5970329" y="4708986"/>
            <a:ext cx="0" cy="3800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C69D1B-F5FF-065C-06DE-2FEAED20E7C4}"/>
              </a:ext>
            </a:extLst>
          </p:cNvPr>
          <p:cNvCxnSpPr>
            <a:cxnSpLocks/>
          </p:cNvCxnSpPr>
          <p:nvPr/>
        </p:nvCxnSpPr>
        <p:spPr>
          <a:xfrm flipH="1">
            <a:off x="5756573" y="5088996"/>
            <a:ext cx="2137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192C77B-3E59-7E5E-B7CE-EC8D45D63C58}"/>
              </a:ext>
            </a:extLst>
          </p:cNvPr>
          <p:cNvCxnSpPr/>
          <p:nvPr/>
        </p:nvCxnSpPr>
        <p:spPr>
          <a:xfrm>
            <a:off x="5756573" y="4975686"/>
            <a:ext cx="0" cy="3800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795EB55-BC72-0DBF-8A21-84D8EBF55B74}"/>
              </a:ext>
            </a:extLst>
          </p:cNvPr>
          <p:cNvCxnSpPr>
            <a:cxnSpLocks/>
          </p:cNvCxnSpPr>
          <p:nvPr/>
        </p:nvCxnSpPr>
        <p:spPr>
          <a:xfrm flipH="1">
            <a:off x="5756573" y="5254096"/>
            <a:ext cx="2137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04BE5D5-E800-86B8-8709-E803D7B60BCC}"/>
              </a:ext>
            </a:extLst>
          </p:cNvPr>
          <p:cNvCxnSpPr/>
          <p:nvPr/>
        </p:nvCxnSpPr>
        <p:spPr>
          <a:xfrm>
            <a:off x="5970329" y="5254096"/>
            <a:ext cx="0" cy="3800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2C8E77D-7ACC-E4C1-4A38-E5CBE81EE93F}"/>
              </a:ext>
            </a:extLst>
          </p:cNvPr>
          <p:cNvCxnSpPr>
            <a:cxnSpLocks/>
          </p:cNvCxnSpPr>
          <p:nvPr/>
        </p:nvCxnSpPr>
        <p:spPr>
          <a:xfrm>
            <a:off x="5661323" y="5067967"/>
            <a:ext cx="0" cy="23255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E0DC32D-E0F3-F795-0B41-42DB4AACACFC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5570120" y="4117447"/>
            <a:ext cx="2446965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DBEE67B-5A9A-B27A-59E6-F6A020DF4606}"/>
              </a:ext>
            </a:extLst>
          </p:cNvPr>
          <p:cNvCxnSpPr>
            <a:cxnSpLocks/>
          </p:cNvCxnSpPr>
          <p:nvPr/>
        </p:nvCxnSpPr>
        <p:spPr>
          <a:xfrm flipV="1">
            <a:off x="5570118" y="3475499"/>
            <a:ext cx="0" cy="641948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75BC09-FE00-80AA-07E1-F75896E6763A}"/>
              </a:ext>
            </a:extLst>
          </p:cNvPr>
          <p:cNvCxnSpPr>
            <a:cxnSpLocks/>
          </p:cNvCxnSpPr>
          <p:nvPr/>
        </p:nvCxnSpPr>
        <p:spPr>
          <a:xfrm flipV="1">
            <a:off x="6408318" y="3947194"/>
            <a:ext cx="0" cy="170255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6AC0D1F-499E-C76E-61C6-6872A23293C6}"/>
              </a:ext>
            </a:extLst>
          </p:cNvPr>
          <p:cNvCxnSpPr>
            <a:cxnSpLocks/>
          </p:cNvCxnSpPr>
          <p:nvPr/>
        </p:nvCxnSpPr>
        <p:spPr>
          <a:xfrm flipV="1">
            <a:off x="5570118" y="2434599"/>
            <a:ext cx="0" cy="170255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CAEAC54-E1AA-9ACB-3FD3-AD7ED6A94319}"/>
              </a:ext>
            </a:extLst>
          </p:cNvPr>
          <p:cNvCxnSpPr>
            <a:cxnSpLocks/>
          </p:cNvCxnSpPr>
          <p:nvPr/>
        </p:nvCxnSpPr>
        <p:spPr>
          <a:xfrm flipV="1">
            <a:off x="6408318" y="2434597"/>
            <a:ext cx="0" cy="641948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A6812E-2C1A-02DA-9036-3CEAEEE264D6}"/>
              </a:ext>
            </a:extLst>
          </p:cNvPr>
          <p:cNvCxnSpPr>
            <a:cxnSpLocks/>
          </p:cNvCxnSpPr>
          <p:nvPr/>
        </p:nvCxnSpPr>
        <p:spPr>
          <a:xfrm>
            <a:off x="5570118" y="2434597"/>
            <a:ext cx="838200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6CB1A14-1573-5EA9-E340-F8B9A15FEDE1}"/>
              </a:ext>
            </a:extLst>
          </p:cNvPr>
          <p:cNvCxnSpPr/>
          <p:nvPr/>
        </p:nvCxnSpPr>
        <p:spPr>
          <a:xfrm>
            <a:off x="5970329" y="2054587"/>
            <a:ext cx="0" cy="3800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D65426-0619-B44A-992A-E8792FBB0E00}"/>
              </a:ext>
            </a:extLst>
          </p:cNvPr>
          <p:cNvCxnSpPr>
            <a:cxnSpLocks/>
          </p:cNvCxnSpPr>
          <p:nvPr/>
        </p:nvCxnSpPr>
        <p:spPr>
          <a:xfrm>
            <a:off x="5349220" y="2056969"/>
            <a:ext cx="61396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68D08FB-0B50-9EDD-8467-A7BD32B018C7}"/>
              </a:ext>
            </a:extLst>
          </p:cNvPr>
          <p:cNvSpPr/>
          <p:nvPr/>
        </p:nvSpPr>
        <p:spPr>
          <a:xfrm>
            <a:off x="4745155" y="1930374"/>
            <a:ext cx="613966" cy="235743"/>
          </a:xfrm>
          <a:custGeom>
            <a:avLst/>
            <a:gdLst>
              <a:gd name="connsiteX0" fmla="*/ 631031 w 631031"/>
              <a:gd name="connsiteY0" fmla="*/ 126206 h 235743"/>
              <a:gd name="connsiteX1" fmla="*/ 531019 w 631031"/>
              <a:gd name="connsiteY1" fmla="*/ 0 h 235743"/>
              <a:gd name="connsiteX2" fmla="*/ 445294 w 631031"/>
              <a:gd name="connsiteY2" fmla="*/ 235743 h 235743"/>
              <a:gd name="connsiteX3" fmla="*/ 330994 w 631031"/>
              <a:gd name="connsiteY3" fmla="*/ 0 h 235743"/>
              <a:gd name="connsiteX4" fmla="*/ 252412 w 631031"/>
              <a:gd name="connsiteY4" fmla="*/ 235743 h 235743"/>
              <a:gd name="connsiteX5" fmla="*/ 145256 w 631031"/>
              <a:gd name="connsiteY5" fmla="*/ 4762 h 235743"/>
              <a:gd name="connsiteX6" fmla="*/ 85725 w 631031"/>
              <a:gd name="connsiteY6" fmla="*/ 128587 h 235743"/>
              <a:gd name="connsiteX7" fmla="*/ 0 w 631031"/>
              <a:gd name="connsiteY7" fmla="*/ 128587 h 23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031" h="235743">
                <a:moveTo>
                  <a:pt x="631031" y="126206"/>
                </a:moveTo>
                <a:lnTo>
                  <a:pt x="531019" y="0"/>
                </a:lnTo>
                <a:lnTo>
                  <a:pt x="445294" y="235743"/>
                </a:lnTo>
                <a:lnTo>
                  <a:pt x="330994" y="0"/>
                </a:lnTo>
                <a:lnTo>
                  <a:pt x="252412" y="235743"/>
                </a:lnTo>
                <a:lnTo>
                  <a:pt x="145256" y="4762"/>
                </a:lnTo>
                <a:lnTo>
                  <a:pt x="85725" y="128587"/>
                </a:lnTo>
                <a:lnTo>
                  <a:pt x="0" y="128587"/>
                </a:ln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85D0B42-30CC-0D2E-E7B7-3C0CC82F39BA}"/>
              </a:ext>
            </a:extLst>
          </p:cNvPr>
          <p:cNvCxnSpPr>
            <a:cxnSpLocks/>
          </p:cNvCxnSpPr>
          <p:nvPr/>
        </p:nvCxnSpPr>
        <p:spPr>
          <a:xfrm>
            <a:off x="4194790" y="2060133"/>
            <a:ext cx="61396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4EC79AD-282B-C373-04E0-AB0AC5024408}"/>
              </a:ext>
            </a:extLst>
          </p:cNvPr>
          <p:cNvCxnSpPr>
            <a:cxnSpLocks/>
          </p:cNvCxnSpPr>
          <p:nvPr/>
        </p:nvCxnSpPr>
        <p:spPr>
          <a:xfrm>
            <a:off x="5916634" y="2057751"/>
            <a:ext cx="61396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BC24428-54D2-2F40-7E15-EB8E427AA43A}"/>
              </a:ext>
            </a:extLst>
          </p:cNvPr>
          <p:cNvCxnSpPr>
            <a:cxnSpLocks/>
          </p:cNvCxnSpPr>
          <p:nvPr/>
        </p:nvCxnSpPr>
        <p:spPr>
          <a:xfrm>
            <a:off x="6490859" y="2058751"/>
            <a:ext cx="61396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03FB7B0-6902-B555-AB9C-403E66842012}"/>
              </a:ext>
            </a:extLst>
          </p:cNvPr>
          <p:cNvCxnSpPr>
            <a:cxnSpLocks/>
          </p:cNvCxnSpPr>
          <p:nvPr/>
        </p:nvCxnSpPr>
        <p:spPr>
          <a:xfrm>
            <a:off x="3681529" y="3085605"/>
            <a:ext cx="149505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7AB4D99-1567-F172-CDA4-6E79F6FFD8FD}"/>
              </a:ext>
            </a:extLst>
          </p:cNvPr>
          <p:cNvCxnSpPr>
            <a:cxnSpLocks/>
          </p:cNvCxnSpPr>
          <p:nvPr/>
        </p:nvCxnSpPr>
        <p:spPr>
          <a:xfrm>
            <a:off x="5661323" y="3791640"/>
            <a:ext cx="3534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384817E-B347-FBF0-677A-B310679372C8}"/>
              </a:ext>
            </a:extLst>
          </p:cNvPr>
          <p:cNvCxnSpPr>
            <a:cxnSpLocks/>
          </p:cNvCxnSpPr>
          <p:nvPr/>
        </p:nvCxnSpPr>
        <p:spPr>
          <a:xfrm>
            <a:off x="4650975" y="3791640"/>
            <a:ext cx="83391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4F6BD5C-B92E-F05C-D37A-F759DFF9FE6F}"/>
              </a:ext>
            </a:extLst>
          </p:cNvPr>
          <p:cNvCxnSpPr>
            <a:cxnSpLocks/>
          </p:cNvCxnSpPr>
          <p:nvPr/>
        </p:nvCxnSpPr>
        <p:spPr>
          <a:xfrm>
            <a:off x="5098752" y="5178389"/>
            <a:ext cx="56257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873A4A5-5304-8924-3386-12917E1C558C}"/>
              </a:ext>
            </a:extLst>
          </p:cNvPr>
          <p:cNvCxnSpPr>
            <a:cxnSpLocks/>
          </p:cNvCxnSpPr>
          <p:nvPr/>
        </p:nvCxnSpPr>
        <p:spPr>
          <a:xfrm flipV="1">
            <a:off x="5105064" y="3791640"/>
            <a:ext cx="0" cy="137742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434AB5F-A6BE-F3C9-9BCD-612BEA4CF969}"/>
              </a:ext>
            </a:extLst>
          </p:cNvPr>
          <p:cNvCxnSpPr>
            <a:cxnSpLocks/>
          </p:cNvCxnSpPr>
          <p:nvPr/>
        </p:nvCxnSpPr>
        <p:spPr>
          <a:xfrm>
            <a:off x="5203605" y="4592707"/>
            <a:ext cx="45771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47FCCA0-2636-1F6D-0E97-429F2DD34346}"/>
              </a:ext>
            </a:extLst>
          </p:cNvPr>
          <p:cNvCxnSpPr>
            <a:cxnSpLocks/>
          </p:cNvCxnSpPr>
          <p:nvPr/>
        </p:nvCxnSpPr>
        <p:spPr>
          <a:xfrm flipV="1">
            <a:off x="4572358" y="3085607"/>
            <a:ext cx="0" cy="148854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53694A8-2C2B-1086-15BB-1A5D153B97CA}"/>
              </a:ext>
            </a:extLst>
          </p:cNvPr>
          <p:cNvCxnSpPr>
            <a:cxnSpLocks/>
          </p:cNvCxnSpPr>
          <p:nvPr/>
        </p:nvCxnSpPr>
        <p:spPr>
          <a:xfrm>
            <a:off x="4562612" y="4583776"/>
            <a:ext cx="45771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3C6C92D-8A12-9C7D-AB16-BE11B8C257FD}"/>
              </a:ext>
            </a:extLst>
          </p:cNvPr>
          <p:cNvSpPr txBox="1"/>
          <p:nvPr/>
        </p:nvSpPr>
        <p:spPr>
          <a:xfrm>
            <a:off x="3623325" y="1875260"/>
            <a:ext cx="569195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Vdd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A452ACC-FF65-2355-3DFA-C2397031EBAF}"/>
              </a:ext>
            </a:extLst>
          </p:cNvPr>
          <p:cNvCxnSpPr>
            <a:cxnSpLocks/>
          </p:cNvCxnSpPr>
          <p:nvPr/>
        </p:nvCxnSpPr>
        <p:spPr>
          <a:xfrm>
            <a:off x="4192518" y="5634106"/>
            <a:ext cx="178771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37CD5D6-EF6C-BB2C-B834-1B2A3B649329}"/>
              </a:ext>
            </a:extLst>
          </p:cNvPr>
          <p:cNvSpPr txBox="1"/>
          <p:nvPr/>
        </p:nvSpPr>
        <p:spPr>
          <a:xfrm>
            <a:off x="3611621" y="5449440"/>
            <a:ext cx="48551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Vss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E65C2BD-6059-46F2-7BF5-42BBA66103D1}"/>
              </a:ext>
            </a:extLst>
          </p:cNvPr>
          <p:cNvSpPr txBox="1"/>
          <p:nvPr/>
        </p:nvSpPr>
        <p:spPr>
          <a:xfrm>
            <a:off x="5194298" y="1539759"/>
            <a:ext cx="30970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AF85613-B1ED-E6C5-575F-EBA38CEB4468}"/>
              </a:ext>
            </a:extLst>
          </p:cNvPr>
          <p:cNvSpPr txBox="1"/>
          <p:nvPr/>
        </p:nvSpPr>
        <p:spPr>
          <a:xfrm>
            <a:off x="3228743" y="2908571"/>
            <a:ext cx="32733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BF09F8A-8575-53F8-64EF-337633E682F3}"/>
              </a:ext>
            </a:extLst>
          </p:cNvPr>
          <p:cNvSpPr txBox="1"/>
          <p:nvPr/>
        </p:nvSpPr>
        <p:spPr>
          <a:xfrm>
            <a:off x="3247492" y="3621057"/>
            <a:ext cx="31451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8A461B7-557F-5A0D-9120-FE16B9587804}"/>
              </a:ext>
            </a:extLst>
          </p:cNvPr>
          <p:cNvSpPr txBox="1"/>
          <p:nvPr/>
        </p:nvSpPr>
        <p:spPr>
          <a:xfrm>
            <a:off x="8017085" y="3932781"/>
            <a:ext cx="30489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B118964-0168-8869-57D5-0C099C3A33C0}"/>
              </a:ext>
            </a:extLst>
          </p:cNvPr>
          <p:cNvCxnSpPr>
            <a:cxnSpLocks/>
          </p:cNvCxnSpPr>
          <p:nvPr/>
        </p:nvCxnSpPr>
        <p:spPr>
          <a:xfrm>
            <a:off x="6530601" y="4542160"/>
            <a:ext cx="1971785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DE7FF3B-48CB-6915-D7A9-A36812686476}"/>
              </a:ext>
            </a:extLst>
          </p:cNvPr>
          <p:cNvSpPr txBox="1"/>
          <p:nvPr/>
        </p:nvSpPr>
        <p:spPr>
          <a:xfrm>
            <a:off x="8476585" y="4368841"/>
            <a:ext cx="32252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DCC372-CF5D-62EA-07B2-5EBE413A0531}"/>
              </a:ext>
            </a:extLst>
          </p:cNvPr>
          <p:cNvCxnSpPr/>
          <p:nvPr/>
        </p:nvCxnSpPr>
        <p:spPr>
          <a:xfrm>
            <a:off x="7243029" y="4117447"/>
            <a:ext cx="0" cy="18466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0F80E51-5993-F3E6-D005-62CC76A75BBC}"/>
              </a:ext>
            </a:extLst>
          </p:cNvPr>
          <p:cNvCxnSpPr>
            <a:cxnSpLocks/>
          </p:cNvCxnSpPr>
          <p:nvPr/>
        </p:nvCxnSpPr>
        <p:spPr>
          <a:xfrm flipH="1">
            <a:off x="7120368" y="4302113"/>
            <a:ext cx="24532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A2E27B0-BBEB-4FED-C5C7-89AB028DC37D}"/>
              </a:ext>
            </a:extLst>
          </p:cNvPr>
          <p:cNvCxnSpPr>
            <a:cxnSpLocks/>
          </p:cNvCxnSpPr>
          <p:nvPr/>
        </p:nvCxnSpPr>
        <p:spPr>
          <a:xfrm flipH="1">
            <a:off x="7120368" y="4384147"/>
            <a:ext cx="24532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95AC1C6-FD85-3DCF-0C45-6F5011CCA025}"/>
              </a:ext>
            </a:extLst>
          </p:cNvPr>
          <p:cNvCxnSpPr>
            <a:cxnSpLocks/>
          </p:cNvCxnSpPr>
          <p:nvPr/>
        </p:nvCxnSpPr>
        <p:spPr>
          <a:xfrm>
            <a:off x="7243028" y="4384149"/>
            <a:ext cx="0" cy="14643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521EA17-1DBC-661A-328C-C1BB86C82DF2}"/>
              </a:ext>
            </a:extLst>
          </p:cNvPr>
          <p:cNvSpPr txBox="1"/>
          <p:nvPr/>
        </p:nvSpPr>
        <p:spPr>
          <a:xfrm>
            <a:off x="7326917" y="4186255"/>
            <a:ext cx="279244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i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2DB5FF0-5F09-35D1-FED7-4266ACB05D39}"/>
              </a:ext>
            </a:extLst>
          </p:cNvPr>
          <p:cNvCxnSpPr>
            <a:cxnSpLocks/>
          </p:cNvCxnSpPr>
          <p:nvPr/>
        </p:nvCxnSpPr>
        <p:spPr>
          <a:xfrm>
            <a:off x="3628393" y="3800297"/>
            <a:ext cx="83391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F7C96BC8-51A0-4342-24AE-16D973FEAB21}"/>
              </a:ext>
            </a:extLst>
          </p:cNvPr>
          <p:cNvSpPr/>
          <p:nvPr/>
        </p:nvSpPr>
        <p:spPr>
          <a:xfrm>
            <a:off x="3743798" y="2675122"/>
            <a:ext cx="657225" cy="282575"/>
          </a:xfrm>
          <a:custGeom>
            <a:avLst/>
            <a:gdLst>
              <a:gd name="connsiteX0" fmla="*/ 0 w 657225"/>
              <a:gd name="connsiteY0" fmla="*/ 282575 h 282575"/>
              <a:gd name="connsiteX1" fmla="*/ 285750 w 657225"/>
              <a:gd name="connsiteY1" fmla="*/ 282575 h 282575"/>
              <a:gd name="connsiteX2" fmla="*/ 285750 w 657225"/>
              <a:gd name="connsiteY2" fmla="*/ 0 h 282575"/>
              <a:gd name="connsiteX3" fmla="*/ 657225 w 657225"/>
              <a:gd name="connsiteY3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225" h="282575">
                <a:moveTo>
                  <a:pt x="0" y="282575"/>
                </a:moveTo>
                <a:lnTo>
                  <a:pt x="285750" y="282575"/>
                </a:lnTo>
                <a:lnTo>
                  <a:pt x="285750" y="0"/>
                </a:lnTo>
                <a:lnTo>
                  <a:pt x="657225" y="0"/>
                </a:ln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0AEBF9FB-1FD4-943D-967D-CB343909D263}"/>
              </a:ext>
            </a:extLst>
          </p:cNvPr>
          <p:cNvSpPr/>
          <p:nvPr/>
        </p:nvSpPr>
        <p:spPr>
          <a:xfrm>
            <a:off x="3763517" y="3348502"/>
            <a:ext cx="666750" cy="276225"/>
          </a:xfrm>
          <a:custGeom>
            <a:avLst/>
            <a:gdLst>
              <a:gd name="connsiteX0" fmla="*/ 0 w 666750"/>
              <a:gd name="connsiteY0" fmla="*/ 276225 h 276225"/>
              <a:gd name="connsiteX1" fmla="*/ 377825 w 666750"/>
              <a:gd name="connsiteY1" fmla="*/ 276225 h 276225"/>
              <a:gd name="connsiteX2" fmla="*/ 377825 w 666750"/>
              <a:gd name="connsiteY2" fmla="*/ 0 h 276225"/>
              <a:gd name="connsiteX3" fmla="*/ 666750 w 666750"/>
              <a:gd name="connsiteY3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0" h="276225">
                <a:moveTo>
                  <a:pt x="0" y="276225"/>
                </a:moveTo>
                <a:lnTo>
                  <a:pt x="377825" y="276225"/>
                </a:lnTo>
                <a:lnTo>
                  <a:pt x="377825" y="0"/>
                </a:lnTo>
                <a:lnTo>
                  <a:pt x="666750" y="0"/>
                </a:ln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A755923-165D-D983-D098-532D028CE6A5}"/>
              </a:ext>
            </a:extLst>
          </p:cNvPr>
          <p:cNvCxnSpPr>
            <a:cxnSpLocks/>
          </p:cNvCxnSpPr>
          <p:nvPr/>
        </p:nvCxnSpPr>
        <p:spPr>
          <a:xfrm>
            <a:off x="4029475" y="3023059"/>
            <a:ext cx="0" cy="51434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A3C4499B-FFE2-D10F-65C1-EF2120AE2200}"/>
              </a:ext>
            </a:extLst>
          </p:cNvPr>
          <p:cNvSpPr/>
          <p:nvPr/>
        </p:nvSpPr>
        <p:spPr>
          <a:xfrm>
            <a:off x="6121560" y="3535333"/>
            <a:ext cx="425756" cy="1333500"/>
          </a:xfrm>
          <a:custGeom>
            <a:avLst/>
            <a:gdLst>
              <a:gd name="connsiteX0" fmla="*/ 379369 w 425756"/>
              <a:gd name="connsiteY0" fmla="*/ 0 h 1333500"/>
              <a:gd name="connsiteX1" fmla="*/ 398419 w 425756"/>
              <a:gd name="connsiteY1" fmla="*/ 673100 h 1333500"/>
              <a:gd name="connsiteX2" fmla="*/ 55519 w 425756"/>
              <a:gd name="connsiteY2" fmla="*/ 901700 h 1333500"/>
              <a:gd name="connsiteX3" fmla="*/ 4719 w 425756"/>
              <a:gd name="connsiteY3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756" h="1333500">
                <a:moveTo>
                  <a:pt x="379369" y="0"/>
                </a:moveTo>
                <a:cubicBezTo>
                  <a:pt x="415881" y="261408"/>
                  <a:pt x="452394" y="522817"/>
                  <a:pt x="398419" y="673100"/>
                </a:cubicBezTo>
                <a:cubicBezTo>
                  <a:pt x="344444" y="823383"/>
                  <a:pt x="121136" y="791633"/>
                  <a:pt x="55519" y="901700"/>
                </a:cubicBezTo>
                <a:cubicBezTo>
                  <a:pt x="-10098" y="1011767"/>
                  <a:pt x="-2690" y="1172633"/>
                  <a:pt x="4719" y="1333500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D8A3CA4-8239-F8D0-8D13-CCD447145478}"/>
              </a:ext>
            </a:extLst>
          </p:cNvPr>
          <p:cNvSpPr/>
          <p:nvPr/>
        </p:nvSpPr>
        <p:spPr>
          <a:xfrm flipV="1">
            <a:off x="7371285" y="3718584"/>
            <a:ext cx="657225" cy="296454"/>
          </a:xfrm>
          <a:custGeom>
            <a:avLst/>
            <a:gdLst>
              <a:gd name="connsiteX0" fmla="*/ 0 w 657225"/>
              <a:gd name="connsiteY0" fmla="*/ 282575 h 282575"/>
              <a:gd name="connsiteX1" fmla="*/ 285750 w 657225"/>
              <a:gd name="connsiteY1" fmla="*/ 282575 h 282575"/>
              <a:gd name="connsiteX2" fmla="*/ 285750 w 657225"/>
              <a:gd name="connsiteY2" fmla="*/ 0 h 282575"/>
              <a:gd name="connsiteX3" fmla="*/ 657225 w 657225"/>
              <a:gd name="connsiteY3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225" h="282575">
                <a:moveTo>
                  <a:pt x="0" y="282575"/>
                </a:moveTo>
                <a:lnTo>
                  <a:pt x="285750" y="282575"/>
                </a:lnTo>
                <a:lnTo>
                  <a:pt x="285750" y="0"/>
                </a:lnTo>
                <a:lnTo>
                  <a:pt x="657225" y="0"/>
                </a:ln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Lightning Bolt 71">
            <a:extLst>
              <a:ext uri="{FF2B5EF4-FFF2-40B4-BE49-F238E27FC236}">
                <a16:creationId xmlns:a16="http://schemas.microsoft.com/office/drawing/2014/main" id="{2708C933-DA73-2A30-FD90-76C2AF1513E8}"/>
              </a:ext>
            </a:extLst>
          </p:cNvPr>
          <p:cNvSpPr/>
          <p:nvPr/>
        </p:nvSpPr>
        <p:spPr>
          <a:xfrm rot="9313978">
            <a:off x="6334736" y="5522338"/>
            <a:ext cx="497486" cy="564676"/>
          </a:xfrm>
          <a:prstGeom prst="lightningBol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3FF5633-0325-5B65-5401-74F9A42DE1EC}"/>
              </a:ext>
            </a:extLst>
          </p:cNvPr>
          <p:cNvCxnSpPr/>
          <p:nvPr/>
        </p:nvCxnSpPr>
        <p:spPr>
          <a:xfrm>
            <a:off x="6756059" y="1927990"/>
            <a:ext cx="459162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B943B39A-6D9B-7CEE-B6F9-A1F38023A1BB}"/>
              </a:ext>
            </a:extLst>
          </p:cNvPr>
          <p:cNvSpPr txBox="1"/>
          <p:nvPr/>
        </p:nvSpPr>
        <p:spPr>
          <a:xfrm>
            <a:off x="6823044" y="1595799"/>
            <a:ext cx="237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1AFFEDF-7A9D-0EC7-4366-23E078D92240}"/>
              </a:ext>
            </a:extLst>
          </p:cNvPr>
          <p:cNvSpPr txBox="1"/>
          <p:nvPr/>
        </p:nvSpPr>
        <p:spPr>
          <a:xfrm>
            <a:off x="3277765" y="3966416"/>
            <a:ext cx="1072858" cy="73866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Early</a:t>
            </a:r>
            <a:b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propagation</a:t>
            </a:r>
            <a:b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&amp; glitches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7885AF9-8D8A-8E05-5179-181D876B861D}"/>
              </a:ext>
            </a:extLst>
          </p:cNvPr>
          <p:cNvSpPr txBox="1"/>
          <p:nvPr/>
        </p:nvSpPr>
        <p:spPr>
          <a:xfrm>
            <a:off x="6073407" y="1407824"/>
            <a:ext cx="72680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IR Drop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05C04CC-A0A9-3215-9A7D-7440953899BF}"/>
              </a:ext>
            </a:extLst>
          </p:cNvPr>
          <p:cNvSpPr txBox="1"/>
          <p:nvPr/>
        </p:nvSpPr>
        <p:spPr>
          <a:xfrm>
            <a:off x="7305480" y="4715480"/>
            <a:ext cx="159851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Capacitive coupling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F81F882-C88E-F038-FF76-AADB77DD8653}"/>
              </a:ext>
            </a:extLst>
          </p:cNvPr>
          <p:cNvSpPr txBox="1"/>
          <p:nvPr/>
        </p:nvSpPr>
        <p:spPr>
          <a:xfrm>
            <a:off x="8320461" y="3403890"/>
            <a:ext cx="97616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Transitions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6278F85-4437-8296-0CEB-2D707DF2BEBC}"/>
              </a:ext>
            </a:extLst>
          </p:cNvPr>
          <p:cNvSpPr txBox="1"/>
          <p:nvPr/>
        </p:nvSpPr>
        <p:spPr>
          <a:xfrm>
            <a:off x="7279639" y="5335069"/>
            <a:ext cx="876650" cy="73866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Substrate</a:t>
            </a:r>
            <a:b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noise</a:t>
            </a:r>
            <a:b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coupling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B88954B-3E08-8514-E27A-A59C38C0B699}"/>
              </a:ext>
            </a:extLst>
          </p:cNvPr>
          <p:cNvSpPr txBox="1"/>
          <p:nvPr/>
        </p:nvSpPr>
        <p:spPr>
          <a:xfrm>
            <a:off x="6976864" y="2655683"/>
            <a:ext cx="74116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Static</a:t>
            </a:r>
            <a:b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leakage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E0AA84A-2BAD-D81A-5B58-851194DE52E5}"/>
              </a:ext>
            </a:extLst>
          </p:cNvPr>
          <p:cNvSpPr/>
          <p:nvPr/>
        </p:nvSpPr>
        <p:spPr>
          <a:xfrm>
            <a:off x="2977740" y="4034307"/>
            <a:ext cx="296454" cy="296454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F8F1987-0292-BCA0-D55C-17117421C78F}"/>
              </a:ext>
            </a:extLst>
          </p:cNvPr>
          <p:cNvSpPr/>
          <p:nvPr/>
        </p:nvSpPr>
        <p:spPr>
          <a:xfrm>
            <a:off x="7871273" y="3432729"/>
            <a:ext cx="296454" cy="296454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9AC46D3-E059-C036-F266-7FE9CF6DAA3A}"/>
              </a:ext>
            </a:extLst>
          </p:cNvPr>
          <p:cNvSpPr/>
          <p:nvPr/>
        </p:nvSpPr>
        <p:spPr>
          <a:xfrm>
            <a:off x="6662134" y="2812847"/>
            <a:ext cx="296454" cy="296454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EFC4BB3-8912-6FF1-A3B5-E01655FD6897}"/>
              </a:ext>
            </a:extLst>
          </p:cNvPr>
          <p:cNvSpPr/>
          <p:nvPr/>
        </p:nvSpPr>
        <p:spPr>
          <a:xfrm>
            <a:off x="6713636" y="4711307"/>
            <a:ext cx="296454" cy="296454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9F23E9A-9433-3A03-D33D-0A3A18598C05}"/>
              </a:ext>
            </a:extLst>
          </p:cNvPr>
          <p:cNvSpPr/>
          <p:nvPr/>
        </p:nvSpPr>
        <p:spPr>
          <a:xfrm>
            <a:off x="6932583" y="5523528"/>
            <a:ext cx="296454" cy="296454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EA1218F-9126-7C10-EA37-6CEC7D3D0E08}"/>
              </a:ext>
            </a:extLst>
          </p:cNvPr>
          <p:cNvSpPr/>
          <p:nvPr/>
        </p:nvSpPr>
        <p:spPr>
          <a:xfrm>
            <a:off x="5608346" y="1387017"/>
            <a:ext cx="296454" cy="296454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FE26F7-A748-453B-92DE-6D072EE2DDB7}"/>
              </a:ext>
            </a:extLst>
          </p:cNvPr>
          <p:cNvSpPr txBox="1"/>
          <p:nvPr/>
        </p:nvSpPr>
        <p:spPr>
          <a:xfrm>
            <a:off x="8405986" y="3019796"/>
            <a:ext cx="914400" cy="3693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Toggle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7BD145E-D31F-383A-4AD7-847F35DB1C62}"/>
              </a:ext>
            </a:extLst>
          </p:cNvPr>
          <p:cNvSpPr txBox="1"/>
          <p:nvPr/>
        </p:nvSpPr>
        <p:spPr>
          <a:xfrm>
            <a:off x="8127652" y="2449430"/>
            <a:ext cx="269960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Gate Power Post Syn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834C4C3-B40A-7EAF-BDBC-5FEB38CA331F}"/>
              </a:ext>
            </a:extLst>
          </p:cNvPr>
          <p:cNvSpPr txBox="1"/>
          <p:nvPr/>
        </p:nvSpPr>
        <p:spPr>
          <a:xfrm>
            <a:off x="183253" y="5361753"/>
            <a:ext cx="301529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Gate Power Post Layout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22A748E-0CE0-CCBA-FEFE-00CB88925DCB}"/>
              </a:ext>
            </a:extLst>
          </p:cNvPr>
          <p:cNvSpPr txBox="1"/>
          <p:nvPr/>
        </p:nvSpPr>
        <p:spPr>
          <a:xfrm>
            <a:off x="666237" y="2416821"/>
            <a:ext cx="3015292" cy="36933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Signal/Power Integrity</a:t>
            </a:r>
          </a:p>
        </p:txBody>
      </p:sp>
    </p:spTree>
    <p:extLst>
      <p:ext uri="{BB962C8B-B14F-4D97-AF65-F5344CB8AC3E}">
        <p14:creationId xmlns:p14="http://schemas.microsoft.com/office/powerpoint/2010/main" val="216210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D5DCD-E7CE-BD03-565C-0FAA7F9B2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72466-8496-93B8-FB99-1473550C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Toggle-based Pre-silicon Simulator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4D6E3-0E32-758C-9389-4B9D808F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A4960B-EBB5-37CE-B43B-F9430B55807B}"/>
              </a:ext>
            </a:extLst>
          </p:cNvPr>
          <p:cNvGrpSpPr/>
          <p:nvPr/>
        </p:nvGrpSpPr>
        <p:grpSpPr>
          <a:xfrm>
            <a:off x="896806" y="1733275"/>
            <a:ext cx="9738064" cy="2631763"/>
            <a:chOff x="508617" y="2058788"/>
            <a:chExt cx="9738064" cy="26317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3F6839-C277-784E-0F0F-D4244EAD9AB3}"/>
                </a:ext>
              </a:extLst>
            </p:cNvPr>
            <p:cNvSpPr txBox="1"/>
            <p:nvPr/>
          </p:nvSpPr>
          <p:spPr>
            <a:xfrm>
              <a:off x="508617" y="2058788"/>
              <a:ext cx="9738064" cy="26317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  <a:prstDash val="sysDot"/>
            </a:ln>
          </p:spPr>
          <p:txBody>
            <a:bodyPr wrap="none" lIns="91440" tIns="45720" rIns="91440" bIns="4572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solidFill>
                  <a:srgbClr val="AB192D"/>
                </a:solidFill>
                <a:ea typeface="Verdana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82B7887-F489-3C62-2420-643A0710709B}"/>
                </a:ext>
              </a:extLst>
            </p:cNvPr>
            <p:cNvGrpSpPr/>
            <p:nvPr/>
          </p:nvGrpSpPr>
          <p:grpSpPr>
            <a:xfrm>
              <a:off x="657797" y="2330486"/>
              <a:ext cx="7851263" cy="2161850"/>
              <a:chOff x="657797" y="2330486"/>
              <a:chExt cx="7851263" cy="216185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8DD0BAD-1BC6-8F24-B1F6-F892D9F05BF0}"/>
                  </a:ext>
                </a:extLst>
              </p:cNvPr>
              <p:cNvGrpSpPr/>
              <p:nvPr/>
            </p:nvGrpSpPr>
            <p:grpSpPr>
              <a:xfrm>
                <a:off x="657797" y="2362594"/>
                <a:ext cx="4723434" cy="2129742"/>
                <a:chOff x="657797" y="1505343"/>
                <a:chExt cx="4532935" cy="2129742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9DABFC6-F982-E25F-39E2-FC8D8AA25F5D}"/>
                    </a:ext>
                  </a:extLst>
                </p:cNvPr>
                <p:cNvSpPr/>
                <p:nvPr/>
              </p:nvSpPr>
              <p:spPr bwMode="auto">
                <a:xfrm>
                  <a:off x="657797" y="1505343"/>
                  <a:ext cx="4532935" cy="2129742"/>
                </a:xfrm>
                <a:prstGeom prst="rect">
                  <a:avLst/>
                </a:prstGeom>
                <a:solidFill>
                  <a:schemeClr val="bg1"/>
                </a:solidFill>
                <a:ln w="28575" cap="sq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C7543C3-6FBE-D072-8214-921CF1FA8AB2}"/>
                    </a:ext>
                  </a:extLst>
                </p:cNvPr>
                <p:cNvSpPr/>
                <p:nvPr/>
              </p:nvSpPr>
              <p:spPr bwMode="auto">
                <a:xfrm>
                  <a:off x="749025" y="1877659"/>
                  <a:ext cx="2696310" cy="1606953"/>
                </a:xfrm>
                <a:prstGeom prst="rect">
                  <a:avLst/>
                </a:prstGeom>
                <a:solidFill>
                  <a:schemeClr val="bg1"/>
                </a:solidFill>
                <a:ln w="28575" cap="sq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1440" tIns="45720" rIns="91440" bIns="45720"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DE2EB48-C18B-E9FF-A446-3C10DCF979CD}"/>
                    </a:ext>
                  </a:extLst>
                </p:cNvPr>
                <p:cNvSpPr/>
                <p:nvPr/>
              </p:nvSpPr>
              <p:spPr bwMode="auto">
                <a:xfrm>
                  <a:off x="847586" y="2563492"/>
                  <a:ext cx="2494523" cy="631753"/>
                </a:xfrm>
                <a:prstGeom prst="rect">
                  <a:avLst/>
                </a:prstGeom>
                <a:solidFill>
                  <a:schemeClr val="bg1"/>
                </a:solidFill>
                <a:ln w="28575" cap="sq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600">
                      <a:solidFill>
                        <a:schemeClr val="bg1"/>
                      </a:solidFill>
                      <a:latin typeface="+mn-lt"/>
                    </a:rPr>
                    <a:t>D</a:t>
                  </a:r>
                  <a:endParaRPr lang="en-US" sz="16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6" name="TextBox 6">
                  <a:extLst>
                    <a:ext uri="{FF2B5EF4-FFF2-40B4-BE49-F238E27FC236}">
                      <a16:creationId xmlns:a16="http://schemas.microsoft.com/office/drawing/2014/main" id="{7AA10A12-EF5F-4EB0-572F-1D62538B7F49}"/>
                    </a:ext>
                  </a:extLst>
                </p:cNvPr>
                <p:cNvSpPr txBox="1"/>
                <p:nvPr/>
              </p:nvSpPr>
              <p:spPr>
                <a:xfrm>
                  <a:off x="880148" y="2693040"/>
                  <a:ext cx="2274100" cy="26615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91440" tIns="45720" rIns="91440" bIns="45720" rtlCol="0" anchor="t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b="1" dirty="0"/>
                    <a:t>Adams Bridge RTL</a:t>
                  </a:r>
                  <a:endParaRPr lang="en-US" b="1">
                    <a:ea typeface="Verdana"/>
                  </a:endParaRPr>
                </a:p>
              </p:txBody>
            </p:sp>
            <p:sp>
              <p:nvSpPr>
                <p:cNvPr id="8" name="TextBox 8">
                  <a:extLst>
                    <a:ext uri="{FF2B5EF4-FFF2-40B4-BE49-F238E27FC236}">
                      <a16:creationId xmlns:a16="http://schemas.microsoft.com/office/drawing/2014/main" id="{B20A54E8-F12E-0B48-F747-5E2E23505BB2}"/>
                    </a:ext>
                  </a:extLst>
                </p:cNvPr>
                <p:cNvSpPr txBox="1"/>
                <p:nvPr/>
              </p:nvSpPr>
              <p:spPr>
                <a:xfrm>
                  <a:off x="1271317" y="2017044"/>
                  <a:ext cx="1414462" cy="3388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91440" tIns="45720" rIns="91440" bIns="45720" rtlCol="0" anchor="t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b="1" dirty="0"/>
                    <a:t>mldsa wrapper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AE0793C-B3BA-17EA-A927-498A9AFC9AB9}"/>
                    </a:ext>
                  </a:extLst>
                </p:cNvPr>
                <p:cNvSpPr txBox="1"/>
                <p:nvPr/>
              </p:nvSpPr>
              <p:spPr>
                <a:xfrm>
                  <a:off x="3941935" y="2501251"/>
                  <a:ext cx="1177197" cy="37451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lIns="91440" tIns="45720" rIns="91440" bIns="45720" rtlCol="0" anchor="t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b="1" dirty="0"/>
                    <a:t>memory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6A2C8E0-4A93-6D6E-0ACA-8A4A619574FC}"/>
                    </a:ext>
                  </a:extLst>
                </p:cNvPr>
                <p:cNvSpPr txBox="1"/>
                <p:nvPr/>
              </p:nvSpPr>
              <p:spPr>
                <a:xfrm>
                  <a:off x="3592387" y="1568616"/>
                  <a:ext cx="1497991" cy="45584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91440" tIns="45720" rIns="91440" bIns="45720" rtlCol="0" anchor="t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b="1" dirty="0"/>
                    <a:t>Testbench</a:t>
                  </a:r>
                  <a:endParaRPr lang="en-US" b="1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7A439CA-7EF2-E423-A5FC-0A386E357A02}"/>
                  </a:ext>
                </a:extLst>
              </p:cNvPr>
              <p:cNvGrpSpPr/>
              <p:nvPr/>
            </p:nvGrpSpPr>
            <p:grpSpPr>
              <a:xfrm>
                <a:off x="6675881" y="2640657"/>
                <a:ext cx="1821182" cy="776519"/>
                <a:chOff x="829007" y="1877659"/>
                <a:chExt cx="3065335" cy="1577742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98777C2-77DB-B84B-2913-8B475D7AC419}"/>
                    </a:ext>
                  </a:extLst>
                </p:cNvPr>
                <p:cNvSpPr/>
                <p:nvPr/>
              </p:nvSpPr>
              <p:spPr bwMode="auto">
                <a:xfrm>
                  <a:off x="829007" y="1877659"/>
                  <a:ext cx="3065335" cy="1577742"/>
                </a:xfrm>
                <a:prstGeom prst="rect">
                  <a:avLst/>
                </a:prstGeom>
                <a:solidFill>
                  <a:schemeClr val="bg1"/>
                </a:solidFill>
                <a:ln w="28575" cap="sq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1440" tIns="45720" rIns="91440" bIns="45720"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1" name="TextBox 8">
                  <a:extLst>
                    <a:ext uri="{FF2B5EF4-FFF2-40B4-BE49-F238E27FC236}">
                      <a16:creationId xmlns:a16="http://schemas.microsoft.com/office/drawing/2014/main" id="{31D24C98-F99F-30F1-7D07-5D984AA6FAC6}"/>
                    </a:ext>
                  </a:extLst>
                </p:cNvPr>
                <p:cNvSpPr txBox="1"/>
                <p:nvPr/>
              </p:nvSpPr>
              <p:spPr>
                <a:xfrm>
                  <a:off x="1038183" y="2026792"/>
                  <a:ext cx="2791024" cy="11515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91440" tIns="45720" rIns="91440" bIns="45720" rtlCol="0" anchor="t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b="1" dirty="0"/>
                    <a:t>Gate level</a:t>
                  </a:r>
                </a:p>
                <a:p>
                  <a:r>
                    <a:rPr lang="en-US" b="1" dirty="0">
                      <a:ea typeface="Verdana"/>
                    </a:rPr>
                    <a:t>wrapper</a:t>
                  </a:r>
                  <a:endParaRPr lang="en-US" dirty="0"/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EED54C8-E1F9-C129-2124-DF8728144184}"/>
                  </a:ext>
                </a:extLst>
              </p:cNvPr>
              <p:cNvSpPr txBox="1"/>
              <p:nvPr/>
            </p:nvSpPr>
            <p:spPr>
              <a:xfrm rot="780000">
                <a:off x="5491315" y="2330486"/>
                <a:ext cx="1115247" cy="4270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440" tIns="45720" rIns="91440" bIns="45720" rtlCol="0" anchor="t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Replay</a:t>
                </a:r>
              </a:p>
            </p:txBody>
          </p:sp>
          <p:sp>
            <p:nvSpPr>
              <p:cNvPr id="28" name="Arrow: Left-Right 27">
                <a:extLst>
                  <a:ext uri="{FF2B5EF4-FFF2-40B4-BE49-F238E27FC236}">
                    <a16:creationId xmlns:a16="http://schemas.microsoft.com/office/drawing/2014/main" id="{FE7DBF02-C4A5-CB1A-25F2-CA26398A9A16}"/>
                  </a:ext>
                </a:extLst>
              </p:cNvPr>
              <p:cNvSpPr/>
              <p:nvPr/>
            </p:nvSpPr>
            <p:spPr bwMode="auto">
              <a:xfrm>
                <a:off x="3571018" y="3424806"/>
                <a:ext cx="513684" cy="258415"/>
              </a:xfrm>
              <a:prstGeom prst="leftRightArrow">
                <a:avLst/>
              </a:prstGeom>
              <a:solidFill>
                <a:schemeClr val="bg1">
                  <a:lumMod val="85000"/>
                </a:schemeClr>
              </a:solidFill>
              <a:ln w="28575" cap="sq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A2F281B-0E71-A1F3-E8AA-905E26ABD83B}"/>
                  </a:ext>
                </a:extLst>
              </p:cNvPr>
              <p:cNvSpPr/>
              <p:nvPr/>
            </p:nvSpPr>
            <p:spPr bwMode="auto">
              <a:xfrm>
                <a:off x="5956656" y="3802170"/>
                <a:ext cx="2552404" cy="686660"/>
              </a:xfrm>
              <a:prstGeom prst="rect">
                <a:avLst/>
              </a:prstGeom>
              <a:solidFill>
                <a:schemeClr val="bg1"/>
              </a:solidFill>
              <a:ln w="28575" cap="sq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1440" tIns="45720" rIns="91440" bIns="4572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chemeClr val="bg1"/>
                    </a:solidFill>
                    <a:ea typeface="Verdana"/>
                  </a:rPr>
                  <a:t>Signature</a:t>
                </a:r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5875EEEF-5AA9-FB45-A2F0-71C0FFD3DA09}"/>
                  </a:ext>
                </a:extLst>
              </p:cNvPr>
              <p:cNvCxnSpPr/>
              <p:nvPr/>
            </p:nvCxnSpPr>
            <p:spPr>
              <a:xfrm>
                <a:off x="5269706" y="2631459"/>
                <a:ext cx="1393794" cy="32807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8">
                <a:extLst>
                  <a:ext uri="{FF2B5EF4-FFF2-40B4-BE49-F238E27FC236}">
                    <a16:creationId xmlns:a16="http://schemas.microsoft.com/office/drawing/2014/main" id="{63518BB3-7FDD-D39E-3378-7E736FEA6809}"/>
                  </a:ext>
                </a:extLst>
              </p:cNvPr>
              <p:cNvSpPr txBox="1"/>
              <p:nvPr/>
            </p:nvSpPr>
            <p:spPr>
              <a:xfrm>
                <a:off x="6017231" y="3885160"/>
                <a:ext cx="2371113" cy="4642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440" tIns="45720" rIns="91440" bIns="45720" rtlCol="0" anchor="t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Signature same?</a:t>
                </a:r>
                <a:endParaRPr lang="en-US" dirty="0">
                  <a:ea typeface="Verdana"/>
                </a:endParaRPr>
              </a:p>
            </p:txBody>
          </p:sp>
          <p:sp>
            <p:nvSpPr>
              <p:cNvPr id="35" name="Arrow: Down 34">
                <a:extLst>
                  <a:ext uri="{FF2B5EF4-FFF2-40B4-BE49-F238E27FC236}">
                    <a16:creationId xmlns:a16="http://schemas.microsoft.com/office/drawing/2014/main" id="{CE5176B7-4C25-DC76-9C02-278D8063EAF3}"/>
                  </a:ext>
                </a:extLst>
              </p:cNvPr>
              <p:cNvSpPr/>
              <p:nvPr/>
            </p:nvSpPr>
            <p:spPr bwMode="auto">
              <a:xfrm flipH="1">
                <a:off x="7342933" y="3475580"/>
                <a:ext cx="251084" cy="294360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 w="28575" cap="sq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6" name="Arrow: Down 35">
                <a:extLst>
                  <a:ext uri="{FF2B5EF4-FFF2-40B4-BE49-F238E27FC236}">
                    <a16:creationId xmlns:a16="http://schemas.microsoft.com/office/drawing/2014/main" id="{9535C886-E5E5-4600-19DB-9BF8F908AD48}"/>
                  </a:ext>
                </a:extLst>
              </p:cNvPr>
              <p:cNvSpPr/>
              <p:nvPr/>
            </p:nvSpPr>
            <p:spPr bwMode="auto">
              <a:xfrm rot="16200000" flipH="1">
                <a:off x="5561487" y="3949807"/>
                <a:ext cx="267934" cy="458126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 w="28575" cap="sq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E4474F-B4EC-20B7-5F2E-770003137BCF}"/>
                </a:ext>
              </a:extLst>
            </p:cNvPr>
            <p:cNvSpPr txBox="1"/>
            <p:nvPr/>
          </p:nvSpPr>
          <p:spPr>
            <a:xfrm>
              <a:off x="8804353" y="2346336"/>
              <a:ext cx="1226669" cy="2142933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ysDot"/>
            </a:ln>
          </p:spPr>
          <p:txBody>
            <a:bodyPr wrap="none" lIns="91440" tIns="45720" rIns="91440" bIns="4572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solidFill>
                  <a:srgbClr val="AB192D"/>
                </a:solidFill>
              </a:endParaRPr>
            </a:p>
            <a:p>
              <a:endParaRPr lang="en-US" b="1" dirty="0">
                <a:solidFill>
                  <a:srgbClr val="AB192D"/>
                </a:solidFill>
              </a:endParaRPr>
            </a:p>
            <a:p>
              <a:r>
                <a:rPr lang="en-US" b="1" dirty="0">
                  <a:solidFill>
                    <a:srgbClr val="AB192D"/>
                  </a:solidFill>
                </a:rPr>
                <a:t>Toggle</a:t>
              </a:r>
              <a:endParaRPr lang="en-US" b="1" dirty="0">
                <a:solidFill>
                  <a:srgbClr val="AB192D"/>
                </a:solidFill>
                <a:ea typeface="Verdana"/>
              </a:endParaRPr>
            </a:p>
            <a:p>
              <a:r>
                <a:rPr lang="en-US" b="1" dirty="0">
                  <a:solidFill>
                    <a:srgbClr val="AB192D"/>
                  </a:solidFill>
                </a:rPr>
                <a:t>monitor</a:t>
              </a:r>
              <a:endParaRPr lang="en-US" b="1" dirty="0">
                <a:solidFill>
                  <a:srgbClr val="AB192D"/>
                </a:solidFill>
                <a:ea typeface="Verdana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318FD3F-717A-DEBC-26DE-8B18A015B030}"/>
              </a:ext>
            </a:extLst>
          </p:cNvPr>
          <p:cNvSpPr>
            <a:spLocks noGrp="1"/>
          </p:cNvSpPr>
          <p:nvPr/>
        </p:nvSpPr>
        <p:spPr>
          <a:xfrm>
            <a:off x="788194" y="4622321"/>
            <a:ext cx="10972800" cy="13532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itchFamily="34" charset="0"/>
            </a:pPr>
            <a:r>
              <a:rPr lang="en-US" sz="1800" dirty="0">
                <a:latin typeface="Verdana"/>
                <a:ea typeface="Verdana"/>
              </a:rPr>
              <a:t>Dynamic power ≈ α·C·V²·f; Dynamic power ∝ switching activity (α)</a:t>
            </a:r>
            <a:endParaRPr lang="en-US" sz="1800" b="1" dirty="0">
              <a:latin typeface="Verdana"/>
              <a:ea typeface="Verdana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itchFamily="34" charset="0"/>
            </a:pPr>
            <a:endParaRPr lang="en-US" sz="1800" dirty="0">
              <a:latin typeface="Verdana"/>
              <a:ea typeface="Verdana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itchFamily="34" charset="0"/>
            </a:pPr>
            <a:r>
              <a:rPr lang="en-US" sz="1800" dirty="0">
                <a:latin typeface="Verdana"/>
                <a:ea typeface="Verdana"/>
              </a:rPr>
              <a:t>Capture </a:t>
            </a:r>
            <a:r>
              <a:rPr lang="en-US" sz="1800" b="1" dirty="0">
                <a:latin typeface="Verdana"/>
                <a:ea typeface="Verdana"/>
              </a:rPr>
              <a:t>cycle‑accurate toggles</a:t>
            </a:r>
            <a:r>
              <a:rPr lang="en-US" sz="1800" dirty="0">
                <a:latin typeface="Verdana"/>
                <a:ea typeface="Verdana"/>
              </a:rPr>
              <a:t> (VCD/SAIF) from RTL and gate‑level simulation</a:t>
            </a:r>
            <a:endParaRPr lang="en-US" sz="1800" b="1" dirty="0">
              <a:latin typeface="Verdana"/>
              <a:ea typeface="Verdana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itchFamily="34" charset="0"/>
            </a:pPr>
            <a:endParaRPr lang="en-US" sz="1800" dirty="0">
              <a:latin typeface="Verdana"/>
              <a:ea typeface="Verdana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itchFamily="34" charset="0"/>
            </a:pPr>
            <a:r>
              <a:rPr lang="en-US" sz="1800" dirty="0">
                <a:latin typeface="Verdana"/>
                <a:ea typeface="Verdana"/>
              </a:rPr>
              <a:t>Treat </a:t>
            </a:r>
            <a:r>
              <a:rPr lang="en-US" sz="1800" b="1" dirty="0">
                <a:latin typeface="Verdana"/>
                <a:ea typeface="Verdana"/>
              </a:rPr>
              <a:t>toggle counts</a:t>
            </a:r>
            <a:r>
              <a:rPr lang="en-US" sz="1800" dirty="0">
                <a:latin typeface="Verdana"/>
                <a:ea typeface="Verdana"/>
              </a:rPr>
              <a:t> as the power/EM proxy for leakage testing</a:t>
            </a:r>
            <a:r>
              <a:rPr lang="en-US" sz="1800" b="1" dirty="0">
                <a:latin typeface="Verdana"/>
                <a:ea typeface="Verdana"/>
              </a:rPr>
              <a:t> </a:t>
            </a:r>
            <a:endParaRPr lang="en-US" sz="1800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0528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AE0FA-8A6F-786E-BC68-6C4302E42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3CD5-0373-D85E-78B4-2C813BB9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RTL vs Gate Level Summary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16E9D-DBD1-F069-9673-FD9F0802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D5DDE-1DE8-A6CD-EB0E-D5DF792E0906}"/>
              </a:ext>
            </a:extLst>
          </p:cNvPr>
          <p:cNvSpPr txBox="1"/>
          <p:nvPr/>
        </p:nvSpPr>
        <p:spPr>
          <a:xfrm>
            <a:off x="870145" y="1397164"/>
            <a:ext cx="5929059" cy="23006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74320" indent="-274320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b="1" dirty="0">
                <a:latin typeface="Verdana"/>
                <a:ea typeface="Verdana"/>
              </a:rPr>
              <a:t>RTL </a:t>
            </a:r>
          </a:p>
          <a:p>
            <a:pPr marL="742950" lvl="2" indent="-285750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Calibri"/>
              <a:buChar char="-"/>
            </a:pPr>
            <a:r>
              <a:rPr lang="en-US" dirty="0">
                <a:latin typeface="Verdana"/>
                <a:ea typeface="Verdana"/>
              </a:rPr>
              <a:t>2 minutes for an </a:t>
            </a:r>
            <a:r>
              <a:rPr lang="en-US" dirty="0" err="1">
                <a:latin typeface="Verdana"/>
                <a:ea typeface="Verdana"/>
              </a:rPr>
              <a:t>mldsa</a:t>
            </a:r>
            <a:r>
              <a:rPr lang="en-US" dirty="0">
                <a:latin typeface="Verdana"/>
                <a:ea typeface="Verdana"/>
              </a:rPr>
              <a:t> sign operation</a:t>
            </a:r>
          </a:p>
          <a:p>
            <a:pPr marL="274320" indent="-274320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b="1" dirty="0">
                <a:latin typeface="Verdana"/>
                <a:ea typeface="Verdana"/>
              </a:rPr>
              <a:t>Gate Level</a:t>
            </a:r>
          </a:p>
          <a:p>
            <a:pPr marL="731520" lvl="2" indent="-274320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Calibri" pitchFamily="34" charset="0"/>
              <a:buChar char="-"/>
            </a:pPr>
            <a:r>
              <a:rPr lang="en-US" dirty="0">
                <a:latin typeface="Verdana"/>
                <a:ea typeface="Verdana"/>
              </a:rPr>
              <a:t>RAM modules are synthesized as black-box​</a:t>
            </a:r>
          </a:p>
          <a:p>
            <a:pPr marL="731520" lvl="2" indent="-274320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Calibri" pitchFamily="34" charset="0"/>
              <a:buChar char="-"/>
            </a:pPr>
            <a:r>
              <a:rPr lang="en-US" dirty="0">
                <a:latin typeface="Verdana"/>
                <a:ea typeface="Verdana"/>
              </a:rPr>
              <a:t>Gate-level model on IHP13, TSMC180</a:t>
            </a:r>
            <a:r>
              <a:rPr lang="en-US" sz="1400" dirty="0">
                <a:cs typeface="Arial"/>
              </a:rPr>
              <a:t>​</a:t>
            </a:r>
            <a:endParaRPr lang="en-US" sz="1400" dirty="0">
              <a:ea typeface="Verdana"/>
              <a:cs typeface="Arial"/>
            </a:endParaRPr>
          </a:p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10C394-913E-435C-F334-0D487E949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475470"/>
              </p:ext>
            </p:extLst>
          </p:nvPr>
        </p:nvGraphicFramePr>
        <p:xfrm>
          <a:off x="1338891" y="3699474"/>
          <a:ext cx="5932865" cy="21717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233550">
                  <a:extLst>
                    <a:ext uri="{9D8B030D-6E8A-4147-A177-3AD203B41FA5}">
                      <a16:colId xmlns:a16="http://schemas.microsoft.com/office/drawing/2014/main" val="1392494848"/>
                    </a:ext>
                  </a:extLst>
                </a:gridCol>
                <a:gridCol w="1826391">
                  <a:extLst>
                    <a:ext uri="{9D8B030D-6E8A-4147-A177-3AD203B41FA5}">
                      <a16:colId xmlns:a16="http://schemas.microsoft.com/office/drawing/2014/main" val="856645051"/>
                    </a:ext>
                  </a:extLst>
                </a:gridCol>
                <a:gridCol w="1872924">
                  <a:extLst>
                    <a:ext uri="{9D8B030D-6E8A-4147-A177-3AD203B41FA5}">
                      <a16:colId xmlns:a16="http://schemas.microsoft.com/office/drawing/2014/main" val="611361567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60"/>
                        </a:lnSpc>
                        <a:buNone/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IHP13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60"/>
                        </a:lnSpc>
                        <a:buNone/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TSMC180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5914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>
                        <a:lnSpc>
                          <a:spcPts val="2160"/>
                        </a:lnSpc>
                        <a:buNone/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2160"/>
                        </a:lnSpc>
                        <a:buNone/>
                      </a:pP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2160"/>
                        </a:lnSpc>
                        <a:buNone/>
                      </a:pP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81815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>
                        <a:lnSpc>
                          <a:spcPts val="2160"/>
                        </a:lnSpc>
                        <a:buNone/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Flip Flop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2160"/>
                        </a:lnSpc>
                        <a:buNone/>
                      </a:pP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273,701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2160"/>
                        </a:lnSpc>
                        <a:buNone/>
                      </a:pP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273,363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26755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>
                        <a:lnSpc>
                          <a:spcPts val="2160"/>
                        </a:lnSpc>
                        <a:buNone/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Comb + Flip Flop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2160"/>
                        </a:lnSpc>
                        <a:buNone/>
                      </a:pP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1,153,569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2160"/>
                        </a:lnSpc>
                        <a:buNone/>
                      </a:pP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824,942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81217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>
                        <a:lnSpc>
                          <a:spcPts val="2160"/>
                        </a:lnSpc>
                        <a:buNone/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Cell Area (</a:t>
                      </a:r>
                      <a:r>
                        <a:rPr lang="en-US" sz="1400" b="1" i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sqmu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2160"/>
                        </a:lnSpc>
                        <a:buNone/>
                      </a:pP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26,338,600.335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2160"/>
                        </a:lnSpc>
                        <a:buNone/>
                      </a:pP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20,146,217.239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79890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lvl="0" algn="l">
                        <a:lnSpc>
                          <a:spcPts val="2160"/>
                        </a:lnSpc>
                        <a:buNone/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Simulation(Time)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2160"/>
                        </a:lnSpc>
                        <a:buNone/>
                      </a:pP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2160"/>
                        </a:lnSpc>
                        <a:buNone/>
                      </a:pP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8350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AF93CD1-8DB5-2916-6E50-ABF6AC672941}"/>
              </a:ext>
            </a:extLst>
          </p:cNvPr>
          <p:cNvSpPr txBox="1"/>
          <p:nvPr/>
        </p:nvSpPr>
        <p:spPr>
          <a:xfrm>
            <a:off x="870692" y="6104968"/>
            <a:ext cx="7415213" cy="41074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285750" indent="-285750">
              <a:buClr>
                <a:schemeClr val="bg2"/>
              </a:buClr>
              <a:buFont typeface="Arial,Sans-Serif" pitchFamily="34" charset="0"/>
              <a:buChar char="•"/>
            </a:pPr>
            <a:r>
              <a:rPr lang="en-US" b="1" dirty="0">
                <a:latin typeface="Verdana"/>
                <a:ea typeface="Verdana"/>
              </a:rPr>
              <a:t>Challenge: </a:t>
            </a:r>
            <a:r>
              <a:rPr lang="en-US" b="1" dirty="0">
                <a:solidFill>
                  <a:schemeClr val="bg2"/>
                </a:solidFill>
                <a:latin typeface="Verdana"/>
                <a:ea typeface="Verdana"/>
              </a:rPr>
              <a:t>scaling </a:t>
            </a:r>
            <a:r>
              <a:rPr lang="en-US" b="1" dirty="0">
                <a:latin typeface="Verdana"/>
                <a:ea typeface="Verdana"/>
              </a:rPr>
              <a:t>correlation, TVLA to full design</a:t>
            </a:r>
          </a:p>
        </p:txBody>
      </p:sp>
    </p:spTree>
    <p:extLst>
      <p:ext uri="{BB962C8B-B14F-4D97-AF65-F5344CB8AC3E}">
        <p14:creationId xmlns:p14="http://schemas.microsoft.com/office/powerpoint/2010/main" val="109923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FD29F-D11C-A625-16E7-8BD6F2F62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0ACAD-3798-EC9D-BB79-33B026CF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ML-DSA-87: Point of Interest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366E0-B19B-4E18-31C7-C4294880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0FB6AA-6024-EED8-C51D-463A3BDC829C}"/>
              </a:ext>
            </a:extLst>
          </p:cNvPr>
          <p:cNvSpPr txBox="1"/>
          <p:nvPr/>
        </p:nvSpPr>
        <p:spPr>
          <a:xfrm>
            <a:off x="194409" y="1532626"/>
            <a:ext cx="4371412" cy="399502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Signing :</a:t>
            </a:r>
            <a:r>
              <a:rPr lang="en-US" sz="2400" dirty="0"/>
              <a:t> </a:t>
            </a:r>
          </a:p>
          <a:p>
            <a:endParaRPr lang="en-US" sz="2400" dirty="0">
              <a:latin typeface="Verdana"/>
              <a:ea typeface="Verdana"/>
            </a:endParaRPr>
          </a:p>
          <a:p>
            <a:r>
              <a:rPr lang="en-US" sz="2000" dirty="0">
                <a:latin typeface="Verdana"/>
                <a:ea typeface="Verdana"/>
              </a:rPr>
              <a:t>To sign a message M ∈ {0,1}*, </a:t>
            </a:r>
            <a:endParaRPr lang="en-US" sz="1600" dirty="0">
              <a:latin typeface="Verdana"/>
              <a:ea typeface="Verdana"/>
            </a:endParaRPr>
          </a:p>
          <a:p>
            <a:r>
              <a:rPr lang="en-US" sz="2000" dirty="0">
                <a:latin typeface="Verdana"/>
                <a:ea typeface="Verdana"/>
              </a:rPr>
              <a:t>Alice does:</a:t>
            </a:r>
            <a:r>
              <a:rPr lang="en-US" sz="1600" dirty="0"/>
              <a:t> </a:t>
            </a:r>
            <a:endParaRPr lang="en-US" sz="1600">
              <a:ea typeface="Verdana"/>
            </a:endParaRPr>
          </a:p>
          <a:p>
            <a:endParaRPr lang="en-US" sz="2000" dirty="0">
              <a:latin typeface="Verdana"/>
              <a:ea typeface="Verdana"/>
            </a:endParaRPr>
          </a:p>
          <a:p>
            <a:r>
              <a:rPr lang="en-US" sz="2000" dirty="0">
                <a:latin typeface="Verdana"/>
                <a:ea typeface="Verdana"/>
              </a:rPr>
              <a:t>   Compute c = H(M || w). </a:t>
            </a:r>
          </a:p>
          <a:p>
            <a:r>
              <a:rPr lang="en-US" sz="2000" dirty="0">
                <a:latin typeface="Verdana"/>
                <a:ea typeface="Verdana"/>
              </a:rPr>
              <a:t>   Compute z = y + </a:t>
            </a:r>
            <a:r>
              <a:rPr lang="en-US" sz="2000" dirty="0">
                <a:solidFill>
                  <a:schemeClr val="bg2"/>
                </a:solidFill>
                <a:latin typeface="Verdana"/>
                <a:ea typeface="Verdana"/>
              </a:rPr>
              <a:t>cs₁.</a:t>
            </a:r>
            <a:r>
              <a:rPr lang="en-US" sz="2000" dirty="0">
                <a:latin typeface="Verdana"/>
                <a:ea typeface="Verdana"/>
              </a:rPr>
              <a:t> </a:t>
            </a:r>
          </a:p>
          <a:p>
            <a:r>
              <a:rPr lang="en-US" sz="2000" dirty="0">
                <a:latin typeface="Verdana"/>
                <a:ea typeface="Verdana"/>
              </a:rPr>
              <a:t>   Output σ = (c, z).</a:t>
            </a:r>
          </a:p>
          <a:p>
            <a:endParaRPr lang="en-US" sz="2000" dirty="0">
              <a:latin typeface="Verdana"/>
              <a:ea typeface="Verdana"/>
            </a:endParaRPr>
          </a:p>
          <a:p>
            <a:r>
              <a:rPr lang="en-US" sz="2000" dirty="0">
                <a:latin typeface="Verdana"/>
                <a:ea typeface="Verdana"/>
              </a:rPr>
              <a:t>w is commitment</a:t>
            </a:r>
          </a:p>
          <a:p>
            <a:r>
              <a:rPr lang="en-US" sz="2000" dirty="0">
                <a:latin typeface="Verdana"/>
                <a:ea typeface="Verdana"/>
              </a:rPr>
              <a:t>c is challenge</a:t>
            </a:r>
          </a:p>
          <a:p>
            <a:r>
              <a:rPr lang="en-US" sz="2000" dirty="0">
                <a:latin typeface="Verdana"/>
                <a:ea typeface="Verdana"/>
              </a:rPr>
              <a:t>z is response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EDE57B-7E75-482A-45CF-8C3FAEDCF6BB}"/>
              </a:ext>
            </a:extLst>
          </p:cNvPr>
          <p:cNvSpPr txBox="1"/>
          <p:nvPr/>
        </p:nvSpPr>
        <p:spPr>
          <a:xfrm>
            <a:off x="5313333" y="1708434"/>
            <a:ext cx="6244338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c.s</a:t>
            </a:r>
            <a:r>
              <a:rPr lang="en-US" sz="2000" b="1" baseline="-25000" dirty="0">
                <a:solidFill>
                  <a:schemeClr val="bg2"/>
                </a:solidFill>
              </a:rPr>
              <a:t>1</a:t>
            </a:r>
            <a:r>
              <a:rPr lang="en-US" sz="2000" b="1" dirty="0">
                <a:solidFill>
                  <a:schemeClr val="bg2"/>
                </a:solidFill>
              </a:rPr>
              <a:t> is critical security parameter</a:t>
            </a:r>
            <a:endParaRPr lang="en-US" sz="2000">
              <a:solidFill>
                <a:schemeClr val="bg2"/>
              </a:solidFill>
              <a:ea typeface="Verdana"/>
            </a:endParaRPr>
          </a:p>
          <a:p>
            <a:br>
              <a:rPr lang="en-US" sz="2000" dirty="0">
                <a:ea typeface="Verdana"/>
              </a:rPr>
            </a:br>
            <a:r>
              <a:rPr lang="en-US" sz="2000" dirty="0"/>
              <a:t>s</a:t>
            </a:r>
            <a:r>
              <a:rPr lang="en-US" sz="2000" baseline="-25000" dirty="0"/>
              <a:t>1</a:t>
            </a:r>
            <a:r>
              <a:rPr lang="en-US" sz="2000" dirty="0">
                <a:ea typeface="Verdana"/>
              </a:rPr>
              <a:t> is secret </a:t>
            </a:r>
          </a:p>
          <a:p>
            <a:r>
              <a:rPr lang="en-US" sz="2000" dirty="0">
                <a:ea typeface="+mn-lt"/>
                <a:cs typeface="+mn-lt"/>
              </a:rPr>
              <a:t>The coefficients have 23 bits</a:t>
            </a:r>
          </a:p>
          <a:p>
            <a:endParaRPr lang="en-US" sz="1600" dirty="0">
              <a:ea typeface="Verdana"/>
            </a:endParaRPr>
          </a:p>
          <a:p>
            <a:endParaRPr lang="en-US" sz="1600" dirty="0">
              <a:ea typeface="Verdana"/>
            </a:endParaRPr>
          </a:p>
          <a:p>
            <a:endParaRPr lang="en-US" sz="1600" dirty="0">
              <a:solidFill>
                <a:srgbClr val="000000"/>
              </a:solidFill>
              <a:ea typeface="Verdana"/>
            </a:endParaRPr>
          </a:p>
          <a:p>
            <a:r>
              <a:rPr lang="en-US" b="1" dirty="0">
                <a:solidFill>
                  <a:schemeClr val="bg2"/>
                </a:solidFill>
                <a:ea typeface="Verdana"/>
              </a:rPr>
              <a:t>Number-Theoretic Transform(NTT)</a:t>
            </a:r>
            <a:endParaRPr lang="en-US" dirty="0">
              <a:solidFill>
                <a:schemeClr val="bg2"/>
              </a:solidFill>
              <a:ea typeface="Verdana"/>
            </a:endParaRPr>
          </a:p>
          <a:p>
            <a:endParaRPr lang="en-US" b="1" dirty="0">
              <a:solidFill>
                <a:schemeClr val="bg2"/>
              </a:solidFill>
              <a:ea typeface="Verdana"/>
            </a:endParaRPr>
          </a:p>
          <a:p>
            <a:r>
              <a:rPr lang="en-US" sz="2000" dirty="0">
                <a:ea typeface="Verdana"/>
              </a:rPr>
              <a:t>Z = NTT(c)  *  NTT(s</a:t>
            </a:r>
            <a:r>
              <a:rPr lang="en-US" sz="2000" baseline="-25000" dirty="0">
                <a:ea typeface="Verdana"/>
              </a:rPr>
              <a:t>1</a:t>
            </a:r>
            <a:r>
              <a:rPr lang="en-US" sz="2000" dirty="0">
                <a:ea typeface="Verdana"/>
              </a:rPr>
              <a:t>)</a:t>
            </a:r>
            <a:br>
              <a:rPr lang="en-US" sz="2000" dirty="0">
                <a:ea typeface="Verdana"/>
              </a:rPr>
            </a:br>
            <a:r>
              <a:rPr lang="en-US" sz="2000" dirty="0">
                <a:solidFill>
                  <a:srgbClr val="000000"/>
                </a:solidFill>
                <a:ea typeface="Verdana"/>
              </a:rPr>
              <a:t>* is point-wise multiplication(PWM)</a:t>
            </a:r>
          </a:p>
          <a:p>
            <a:r>
              <a:rPr lang="en-US" sz="2000" dirty="0">
                <a:solidFill>
                  <a:srgbClr val="000000"/>
                </a:solidFill>
                <a:ea typeface="Verdana"/>
              </a:rPr>
              <a:t>This step is vulnerable to side‑channel attacks.</a:t>
            </a:r>
          </a:p>
          <a:p>
            <a:endParaRPr lang="en-US" dirty="0">
              <a:solidFill>
                <a:srgbClr val="000000"/>
              </a:solidFill>
              <a:ea typeface="Verdana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B7F6E5A-1E79-4800-41D2-966092EDD027}"/>
              </a:ext>
            </a:extLst>
          </p:cNvPr>
          <p:cNvCxnSpPr/>
          <p:nvPr/>
        </p:nvCxnSpPr>
        <p:spPr>
          <a:xfrm>
            <a:off x="4752121" y="1531144"/>
            <a:ext cx="9525" cy="4712492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68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2F727-41BA-0CFF-43DC-F46C541AF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DC878-027F-A085-EC78-E0A256AFA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</p:spPr>
        <p:txBody>
          <a:bodyPr anchor="b">
            <a:normAutofit/>
          </a:bodyPr>
          <a:lstStyle/>
          <a:p>
            <a:r>
              <a:rPr lang="en-US"/>
              <a:t>PSLA : Unprotected point-wise multiplication</a:t>
            </a:r>
          </a:p>
        </p:txBody>
      </p:sp>
      <p:pic>
        <p:nvPicPr>
          <p:cNvPr id="8" name="Content Placeholder 7" descr="A graph and diagram of a graph&#10;&#10;AI-generated content may be incorrect.">
            <a:extLst>
              <a:ext uri="{FF2B5EF4-FFF2-40B4-BE49-F238E27FC236}">
                <a16:creationId xmlns:a16="http://schemas.microsoft.com/office/drawing/2014/main" id="{DF50B122-C2C8-DC6A-DDAE-B61C30E1F1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880" y="1418634"/>
            <a:ext cx="5651574" cy="538899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30F49-DB4A-C2A9-9616-89DD9CAAF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387664"/>
            <a:ext cx="609600" cy="39413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3B0023-0CED-47F7-85AE-654F0B232C29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7A543A-4057-5396-9EA1-51D3E1548F79}"/>
              </a:ext>
            </a:extLst>
          </p:cNvPr>
          <p:cNvSpPr txBox="1"/>
          <p:nvPr/>
        </p:nvSpPr>
        <p:spPr>
          <a:xfrm>
            <a:off x="7721052" y="1717222"/>
            <a:ext cx="14858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AB192D"/>
                </a:solidFill>
                <a:ea typeface="Verdana"/>
              </a:rPr>
              <a:t>Z = c.s</a:t>
            </a:r>
            <a:r>
              <a:rPr lang="en-US" sz="1600" b="1" baseline="-25000" dirty="0">
                <a:solidFill>
                  <a:srgbClr val="AB192D"/>
                </a:solidFill>
                <a:ea typeface="Verdana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878126-5C2A-EC0B-7417-A1E364BC6E07}"/>
              </a:ext>
            </a:extLst>
          </p:cNvPr>
          <p:cNvSpPr txBox="1"/>
          <p:nvPr/>
        </p:nvSpPr>
        <p:spPr>
          <a:xfrm>
            <a:off x="6615097" y="2758503"/>
            <a:ext cx="517761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+mn-lt"/>
                <a:cs typeface="+mn-lt"/>
              </a:rPr>
              <a:t>We </a:t>
            </a:r>
            <a:r>
              <a:rPr lang="en-US" sz="2000" b="1" dirty="0">
                <a:ea typeface="+mn-lt"/>
                <a:cs typeface="+mn-lt"/>
              </a:rPr>
              <a:t>collect toggle counts</a:t>
            </a:r>
            <a:r>
              <a:rPr lang="en-US" sz="2000" dirty="0">
                <a:ea typeface="+mn-lt"/>
                <a:cs typeface="+mn-lt"/>
              </a:rPr>
              <a:t> of the register holding </a:t>
            </a:r>
            <a:r>
              <a:rPr lang="en-US" sz="2000" b="1" dirty="0">
                <a:ea typeface="+mn-lt"/>
                <a:cs typeface="+mn-lt"/>
              </a:rPr>
              <a:t>Z = c⋅s</a:t>
            </a:r>
            <a:r>
              <a:rPr lang="en-US" sz="2000" b="1" baseline="-25000" dirty="0">
                <a:ea typeface="+mn-lt"/>
                <a:cs typeface="+mn-lt"/>
              </a:rPr>
              <a:t>1</a:t>
            </a:r>
            <a:r>
              <a:rPr lang="en-US" sz="2000" dirty="0">
                <a:ea typeface="+mn-lt"/>
                <a:cs typeface="+mn-lt"/>
              </a:rPr>
              <a:t> as a power proxy</a:t>
            </a:r>
            <a:endParaRPr lang="en-US" dirty="0"/>
          </a:p>
          <a:p>
            <a:endParaRPr lang="en-US" sz="2000" dirty="0">
              <a:ea typeface="Verdana"/>
            </a:endParaRPr>
          </a:p>
          <a:p>
            <a:r>
              <a:rPr lang="en-US" sz="2000" b="1" dirty="0">
                <a:ea typeface="+mn-lt"/>
                <a:cs typeface="+mn-lt"/>
              </a:rPr>
              <a:t>Correlate</a:t>
            </a:r>
            <a:r>
              <a:rPr lang="en-US" sz="2000" dirty="0">
                <a:ea typeface="+mn-lt"/>
                <a:cs typeface="+mn-lt"/>
              </a:rPr>
              <a:t> with a </a:t>
            </a:r>
            <a:r>
              <a:rPr lang="en-US" sz="2000" b="1" dirty="0">
                <a:ea typeface="+mn-lt"/>
                <a:cs typeface="+mn-lt"/>
              </a:rPr>
              <a:t>hypothetical power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7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200F8-BAB1-0CF1-3617-C1A340A39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8CA8-B2D0-AAC5-2AEB-AB62B1D8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5707"/>
            <a:ext cx="10972800" cy="1015760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</a:rPr>
              <a:t>PSLA: Masked two-share PWM (2s-PWM)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E8351-5147-17AF-A200-20E50CF28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41F667-9F0C-125D-2601-5209F4223568}"/>
              </a:ext>
            </a:extLst>
          </p:cNvPr>
          <p:cNvGrpSpPr/>
          <p:nvPr/>
        </p:nvGrpSpPr>
        <p:grpSpPr>
          <a:xfrm>
            <a:off x="277515" y="1679345"/>
            <a:ext cx="5174171" cy="4398810"/>
            <a:chOff x="891548" y="2238553"/>
            <a:chExt cx="3982494" cy="341405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899E9AD-F04D-6F7C-F498-76B01CE9C911}"/>
                </a:ext>
              </a:extLst>
            </p:cNvPr>
            <p:cNvSpPr/>
            <p:nvPr/>
          </p:nvSpPr>
          <p:spPr bwMode="auto">
            <a:xfrm>
              <a:off x="951781" y="2238554"/>
              <a:ext cx="698739" cy="296175"/>
            </a:xfrm>
            <a:prstGeom prst="roundRect">
              <a:avLst/>
            </a:prstGeom>
            <a:solidFill>
              <a:schemeClr val="bg1"/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CCB11F8-126E-F0AC-8BCE-98F71407AD55}"/>
                </a:ext>
              </a:extLst>
            </p:cNvPr>
            <p:cNvSpPr/>
            <p:nvPr/>
          </p:nvSpPr>
          <p:spPr bwMode="auto">
            <a:xfrm>
              <a:off x="1742535" y="2238553"/>
              <a:ext cx="698739" cy="296175"/>
            </a:xfrm>
            <a:prstGeom prst="roundRect">
              <a:avLst/>
            </a:prstGeom>
            <a:solidFill>
              <a:schemeClr val="bg1"/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A62AD64-F8BB-3CDF-4387-34BA57A95CD4}"/>
                </a:ext>
              </a:extLst>
            </p:cNvPr>
            <p:cNvSpPr/>
            <p:nvPr/>
          </p:nvSpPr>
          <p:spPr bwMode="auto">
            <a:xfrm>
              <a:off x="2547667" y="2252930"/>
              <a:ext cx="698739" cy="296175"/>
            </a:xfrm>
            <a:prstGeom prst="roundRect">
              <a:avLst/>
            </a:prstGeom>
            <a:solidFill>
              <a:schemeClr val="bg1"/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052304-16E8-A9E9-BECA-C2B467EE52DE}"/>
                </a:ext>
              </a:extLst>
            </p:cNvPr>
            <p:cNvSpPr/>
            <p:nvPr/>
          </p:nvSpPr>
          <p:spPr bwMode="auto">
            <a:xfrm>
              <a:off x="3338421" y="2252929"/>
              <a:ext cx="698739" cy="296175"/>
            </a:xfrm>
            <a:prstGeom prst="roundRect">
              <a:avLst/>
            </a:prstGeom>
            <a:solidFill>
              <a:schemeClr val="bg1"/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C8C030A-90F7-692C-94DA-CF5AC5392054}"/>
                </a:ext>
              </a:extLst>
            </p:cNvPr>
            <p:cNvSpPr/>
            <p:nvPr/>
          </p:nvSpPr>
          <p:spPr bwMode="auto">
            <a:xfrm>
              <a:off x="4175303" y="2252928"/>
              <a:ext cx="698739" cy="296175"/>
            </a:xfrm>
            <a:prstGeom prst="roundRect">
              <a:avLst/>
            </a:prstGeom>
            <a:solidFill>
              <a:schemeClr val="bg1"/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1" name="Graphic 10" descr="Badge Cross outline">
              <a:extLst>
                <a:ext uri="{FF2B5EF4-FFF2-40B4-BE49-F238E27FC236}">
                  <a16:creationId xmlns:a16="http://schemas.microsoft.com/office/drawing/2014/main" id="{CCE0288B-3874-9316-8154-20EDFD3C0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7249" y="3085839"/>
              <a:ext cx="412272" cy="405237"/>
            </a:xfrm>
            <a:prstGeom prst="rect">
              <a:avLst/>
            </a:prstGeom>
          </p:spPr>
        </p:pic>
        <p:pic>
          <p:nvPicPr>
            <p:cNvPr id="12" name="Graphic 11" descr="Badge Cross outline">
              <a:extLst>
                <a:ext uri="{FF2B5EF4-FFF2-40B4-BE49-F238E27FC236}">
                  <a16:creationId xmlns:a16="http://schemas.microsoft.com/office/drawing/2014/main" id="{8D7EAD7F-5BA1-713B-1D88-53227851B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84649" y="3085839"/>
              <a:ext cx="412272" cy="405237"/>
            </a:xfrm>
            <a:prstGeom prst="rect">
              <a:avLst/>
            </a:prstGeom>
          </p:spPr>
        </p:pic>
        <p:pic>
          <p:nvPicPr>
            <p:cNvPr id="14" name="Graphic 13" descr="Badge Cross outline">
              <a:extLst>
                <a:ext uri="{FF2B5EF4-FFF2-40B4-BE49-F238E27FC236}">
                  <a16:creationId xmlns:a16="http://schemas.microsoft.com/office/drawing/2014/main" id="{23E3C2F2-D038-84BE-7B9D-7B5CC78F5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78499" y="3085839"/>
              <a:ext cx="412272" cy="405237"/>
            </a:xfrm>
            <a:prstGeom prst="rect">
              <a:avLst/>
            </a:prstGeom>
          </p:spPr>
        </p:pic>
        <p:pic>
          <p:nvPicPr>
            <p:cNvPr id="15" name="Graphic 14" descr="Badge Cross outline">
              <a:extLst>
                <a:ext uri="{FF2B5EF4-FFF2-40B4-BE49-F238E27FC236}">
                  <a16:creationId xmlns:a16="http://schemas.microsoft.com/office/drawing/2014/main" id="{7B53B455-36BE-F24B-3DE0-2E49664D5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84949" y="3085839"/>
              <a:ext cx="412272" cy="405237"/>
            </a:xfrm>
            <a:prstGeom prst="rect">
              <a:avLst/>
            </a:prstGeom>
          </p:spPr>
        </p:pic>
        <p:pic>
          <p:nvPicPr>
            <p:cNvPr id="17" name="Graphic 16" descr="Badge Follow outline">
              <a:extLst>
                <a:ext uri="{FF2B5EF4-FFF2-40B4-BE49-F238E27FC236}">
                  <a16:creationId xmlns:a16="http://schemas.microsoft.com/office/drawing/2014/main" id="{D64569FC-89A9-7283-3734-D66E856BE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92226" y="3598663"/>
              <a:ext cx="421772" cy="405238"/>
            </a:xfrm>
            <a:prstGeom prst="rect">
              <a:avLst/>
            </a:prstGeom>
          </p:spPr>
        </p:pic>
        <p:pic>
          <p:nvPicPr>
            <p:cNvPr id="18" name="Graphic 17" descr="Badge Follow outline">
              <a:extLst>
                <a:ext uri="{FF2B5EF4-FFF2-40B4-BE49-F238E27FC236}">
                  <a16:creationId xmlns:a16="http://schemas.microsoft.com/office/drawing/2014/main" id="{71C299F0-C063-277A-6FAD-2D82CB791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30276" y="4703562"/>
              <a:ext cx="421772" cy="405238"/>
            </a:xfrm>
            <a:prstGeom prst="rect">
              <a:avLst/>
            </a:prstGeom>
          </p:spPr>
        </p:pic>
        <p:pic>
          <p:nvPicPr>
            <p:cNvPr id="19" name="Graphic 18" descr="Badge Follow outline">
              <a:extLst>
                <a:ext uri="{FF2B5EF4-FFF2-40B4-BE49-F238E27FC236}">
                  <a16:creationId xmlns:a16="http://schemas.microsoft.com/office/drawing/2014/main" id="{DA47CA96-49A1-1BFC-A9A1-D1551ECAB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28976" y="4683175"/>
              <a:ext cx="421772" cy="405238"/>
            </a:xfrm>
            <a:prstGeom prst="rect">
              <a:avLst/>
            </a:prstGeom>
          </p:spPr>
        </p:pic>
        <p:pic>
          <p:nvPicPr>
            <p:cNvPr id="32" name="Graphic 31" descr="Badge Unfollow outline">
              <a:extLst>
                <a:ext uri="{FF2B5EF4-FFF2-40B4-BE49-F238E27FC236}">
                  <a16:creationId xmlns:a16="http://schemas.microsoft.com/office/drawing/2014/main" id="{C1EA417E-0DEA-9E4F-0342-F3996804F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79778" y="3646870"/>
              <a:ext cx="418622" cy="402327"/>
            </a:xfrm>
            <a:prstGeom prst="rect">
              <a:avLst/>
            </a:prstGeom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CF6C3A2-9B1D-9963-11D7-20315284C906}"/>
                </a:ext>
              </a:extLst>
            </p:cNvPr>
            <p:cNvCxnSpPr/>
            <p:nvPr/>
          </p:nvCxnSpPr>
          <p:spPr>
            <a:xfrm flipH="1">
              <a:off x="1273175" y="2524125"/>
              <a:ext cx="0" cy="6032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C63D03E-8E9F-A82B-52F0-8D59ADD42F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2324" y="2530474"/>
              <a:ext cx="0" cy="6032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5201F9D-DC5D-5D64-CC38-198B64B5E5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92623" y="2542763"/>
              <a:ext cx="0" cy="6032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7C79073-7CDC-0FD4-EB30-F885108617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0174" y="2524124"/>
              <a:ext cx="501650" cy="6477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C88472D-D307-9270-E4F9-16255BD392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06823" y="2543173"/>
              <a:ext cx="501650" cy="6477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E9FED32-7E1B-4686-2EEE-C645664796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32023" y="2543173"/>
              <a:ext cx="1238250" cy="6540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DFA21F5-3FAF-1F41-EC54-C051B3E0CEDD}"/>
                </a:ext>
              </a:extLst>
            </p:cNvPr>
            <p:cNvCxnSpPr>
              <a:cxnSpLocks/>
            </p:cNvCxnSpPr>
            <p:nvPr/>
          </p:nvCxnSpPr>
          <p:spPr>
            <a:xfrm>
              <a:off x="1584323" y="2536823"/>
              <a:ext cx="1936750" cy="7239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CB06598-7CB6-37EB-34DB-BF0B64F73AAA}"/>
                </a:ext>
              </a:extLst>
            </p:cNvPr>
            <p:cNvCxnSpPr>
              <a:cxnSpLocks/>
            </p:cNvCxnSpPr>
            <p:nvPr/>
          </p:nvCxnSpPr>
          <p:spPr>
            <a:xfrm>
              <a:off x="3876673" y="2543173"/>
              <a:ext cx="501650" cy="6413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97A2E97-69E3-8C15-BBF0-AD32E96104CD}"/>
                </a:ext>
              </a:extLst>
            </p:cNvPr>
            <p:cNvCxnSpPr/>
            <p:nvPr/>
          </p:nvCxnSpPr>
          <p:spPr>
            <a:xfrm>
              <a:off x="2882900" y="2546350"/>
              <a:ext cx="0" cy="1257300"/>
            </a:xfrm>
            <a:prstGeom prst="straightConnector1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F87E3D3-1E67-FA6E-BA23-F9966FF5AA24}"/>
                </a:ext>
              </a:extLst>
            </p:cNvPr>
            <p:cNvCxnSpPr/>
            <p:nvPr/>
          </p:nvCxnSpPr>
          <p:spPr>
            <a:xfrm>
              <a:off x="2892015" y="3794125"/>
              <a:ext cx="640081" cy="38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DDB7473-D43A-8334-78D9-0D8FF37E0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3614" y="3794125"/>
              <a:ext cx="638810" cy="38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81AD1CB-5F0E-3EB2-88C6-3683F556ED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2323" y="3451223"/>
              <a:ext cx="0" cy="1938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5853855-7C56-B642-271E-4C300417C8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6173" y="3432173"/>
              <a:ext cx="0" cy="2509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DC0F20F-B4F6-5D23-AFE1-E8DF97F44676}"/>
                </a:ext>
              </a:extLst>
            </p:cNvPr>
            <p:cNvGrpSpPr/>
            <p:nvPr/>
          </p:nvGrpSpPr>
          <p:grpSpPr>
            <a:xfrm>
              <a:off x="945430" y="4213404"/>
              <a:ext cx="698739" cy="296175"/>
              <a:chOff x="945430" y="4213404"/>
              <a:chExt cx="698739" cy="296175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2A87733-53FE-E309-86DC-0910ABB3AAE8}"/>
                  </a:ext>
                </a:extLst>
              </p:cNvPr>
              <p:cNvSpPr/>
              <p:nvPr/>
            </p:nvSpPr>
            <p:spPr bwMode="auto">
              <a:xfrm>
                <a:off x="945430" y="4213404"/>
                <a:ext cx="698739" cy="296175"/>
              </a:xfrm>
              <a:prstGeom prst="roundRect">
                <a:avLst/>
              </a:prstGeom>
              <a:solidFill>
                <a:schemeClr val="bg1"/>
              </a:solidFill>
              <a:ln w="12700" cap="sq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DB445539-0A9A-5490-5A5A-C63A20203B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575" y="4227988"/>
                <a:ext cx="91955" cy="136786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31FC2F21-C61B-F427-DEE2-44D21CD3A9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8613" y="4356179"/>
                <a:ext cx="105841" cy="128776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DA8E884-0909-7F18-03C2-A7982206BF24}"/>
                </a:ext>
              </a:extLst>
            </p:cNvPr>
            <p:cNvGrpSpPr/>
            <p:nvPr/>
          </p:nvGrpSpPr>
          <p:grpSpPr>
            <a:xfrm>
              <a:off x="1743373" y="4213403"/>
              <a:ext cx="698739" cy="296175"/>
              <a:chOff x="945430" y="4213404"/>
              <a:chExt cx="698739" cy="296175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4A5CB455-3728-E2AF-89D2-6B2E7582CDE2}"/>
                  </a:ext>
                </a:extLst>
              </p:cNvPr>
              <p:cNvSpPr/>
              <p:nvPr/>
            </p:nvSpPr>
            <p:spPr bwMode="auto">
              <a:xfrm>
                <a:off x="945430" y="4213404"/>
                <a:ext cx="698739" cy="296175"/>
              </a:xfrm>
              <a:prstGeom prst="roundRect">
                <a:avLst/>
              </a:prstGeom>
              <a:solidFill>
                <a:schemeClr val="bg1"/>
              </a:solidFill>
              <a:ln w="12700" cap="sq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F39B0BE4-03EF-A88F-863E-F31C1675BE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575" y="4227988"/>
                <a:ext cx="91955" cy="136786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A33AAA45-11DF-EC72-083B-9CD9815156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8613" y="4356179"/>
                <a:ext cx="105841" cy="128776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3686E34C-4F4C-2ABF-7C43-8D9216EB0DE8}"/>
                </a:ext>
              </a:extLst>
            </p:cNvPr>
            <p:cNvGrpSpPr/>
            <p:nvPr/>
          </p:nvGrpSpPr>
          <p:grpSpPr>
            <a:xfrm>
              <a:off x="3328477" y="4212836"/>
              <a:ext cx="698739" cy="296175"/>
              <a:chOff x="945430" y="4213404"/>
              <a:chExt cx="698739" cy="296175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893395E5-DE71-54F2-EAD8-475F21AEA971}"/>
                  </a:ext>
                </a:extLst>
              </p:cNvPr>
              <p:cNvSpPr/>
              <p:nvPr/>
            </p:nvSpPr>
            <p:spPr bwMode="auto">
              <a:xfrm>
                <a:off x="945430" y="4213404"/>
                <a:ext cx="698739" cy="296175"/>
              </a:xfrm>
              <a:prstGeom prst="roundRect">
                <a:avLst/>
              </a:prstGeom>
              <a:solidFill>
                <a:schemeClr val="bg1"/>
              </a:solidFill>
              <a:ln w="12700" cap="sq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22DE31F3-1A1D-9F5E-F8E3-3C8DFC29B7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575" y="4227988"/>
                <a:ext cx="91955" cy="136786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7B50E1F6-F4BA-0815-7D61-C243544623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8613" y="4356179"/>
                <a:ext cx="105841" cy="128776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06A5D4E-C54B-1138-5139-DE9215BD268A}"/>
                </a:ext>
              </a:extLst>
            </p:cNvPr>
            <p:cNvGrpSpPr/>
            <p:nvPr/>
          </p:nvGrpSpPr>
          <p:grpSpPr>
            <a:xfrm>
              <a:off x="4126420" y="4212835"/>
              <a:ext cx="698739" cy="296175"/>
              <a:chOff x="945430" y="4213404"/>
              <a:chExt cx="698739" cy="296175"/>
            </a:xfrm>
          </p:grpSpPr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5A138584-7DC4-CB84-8C98-12138155103F}"/>
                  </a:ext>
                </a:extLst>
              </p:cNvPr>
              <p:cNvSpPr/>
              <p:nvPr/>
            </p:nvSpPr>
            <p:spPr bwMode="auto">
              <a:xfrm>
                <a:off x="945430" y="4213404"/>
                <a:ext cx="698739" cy="296175"/>
              </a:xfrm>
              <a:prstGeom prst="roundRect">
                <a:avLst/>
              </a:prstGeom>
              <a:solidFill>
                <a:schemeClr val="bg1"/>
              </a:solidFill>
              <a:ln w="12700" cap="sq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D2DE171A-296C-603E-8C77-B9B5896C23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2764" y="4242296"/>
                <a:ext cx="91955" cy="136786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F7E7CFEE-BE1A-A312-BAA5-9301AE8F0C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8613" y="4356179"/>
                <a:ext cx="105841" cy="128776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7063223-06A8-C178-2C1B-2561588DBD5C}"/>
                </a:ext>
              </a:extLst>
            </p:cNvPr>
            <p:cNvGrpSpPr/>
            <p:nvPr/>
          </p:nvGrpSpPr>
          <p:grpSpPr>
            <a:xfrm>
              <a:off x="1380609" y="5343084"/>
              <a:ext cx="698739" cy="296175"/>
              <a:chOff x="945430" y="4213404"/>
              <a:chExt cx="698739" cy="296175"/>
            </a:xfrm>
          </p:grpSpPr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BFA5F0CF-2CE5-C39F-9A3E-329EDB502F6E}"/>
                  </a:ext>
                </a:extLst>
              </p:cNvPr>
              <p:cNvSpPr/>
              <p:nvPr/>
            </p:nvSpPr>
            <p:spPr bwMode="auto">
              <a:xfrm>
                <a:off x="945430" y="4213404"/>
                <a:ext cx="698739" cy="296175"/>
              </a:xfrm>
              <a:prstGeom prst="roundRect">
                <a:avLst/>
              </a:prstGeom>
              <a:solidFill>
                <a:schemeClr val="bg1"/>
              </a:solidFill>
              <a:ln w="12700" cap="sq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3CB42ADD-1D2E-82AE-8B1D-4633BED378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575" y="4227988"/>
                <a:ext cx="91955" cy="136786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38E92D0E-9D20-13FB-FBA8-DEA187DA91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8613" y="4356179"/>
                <a:ext cx="105841" cy="128776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305385B5-A37D-97F9-C4A5-D1066E48C9A5}"/>
                </a:ext>
              </a:extLst>
            </p:cNvPr>
            <p:cNvGrpSpPr/>
            <p:nvPr/>
          </p:nvGrpSpPr>
          <p:grpSpPr>
            <a:xfrm>
              <a:off x="3685149" y="5351107"/>
              <a:ext cx="698739" cy="296175"/>
              <a:chOff x="945430" y="4213404"/>
              <a:chExt cx="698739" cy="296175"/>
            </a:xfrm>
          </p:grpSpPr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ABE6365A-F8EA-7CCA-52FD-27300242D20A}"/>
                  </a:ext>
                </a:extLst>
              </p:cNvPr>
              <p:cNvSpPr/>
              <p:nvPr/>
            </p:nvSpPr>
            <p:spPr bwMode="auto">
              <a:xfrm>
                <a:off x="945430" y="4213404"/>
                <a:ext cx="698739" cy="296175"/>
              </a:xfrm>
              <a:prstGeom prst="roundRect">
                <a:avLst/>
              </a:prstGeom>
              <a:solidFill>
                <a:schemeClr val="bg1"/>
              </a:solidFill>
              <a:ln w="12700" cap="sq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CB1001AA-2D53-6C29-4D72-1D42EE9524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575" y="4227988"/>
                <a:ext cx="91955" cy="136786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B9C436CA-8DF0-0567-2D05-990A5100E0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8613" y="4356179"/>
                <a:ext cx="105841" cy="128776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9ABA0E85-ABC1-13CC-BF62-B22241D1DC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7237" y="3430503"/>
              <a:ext cx="0" cy="778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4EEBC3B7-387D-7B6A-4ACB-1EA1ECD85D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89615" y="3438523"/>
              <a:ext cx="0" cy="778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724127F-8BC9-68FE-F345-AB88F44A68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6172" y="4009688"/>
              <a:ext cx="0" cy="2007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A9A7EF40-50B8-4B2B-F9B6-3A408B86FE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8003" y="3945519"/>
              <a:ext cx="0" cy="2745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8B782911-A8C6-CA85-BDCC-7FCB6D0403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93203" y="4506992"/>
              <a:ext cx="216568" cy="2584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32549196-EF8A-2381-E06C-A74974F970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53784" y="4513136"/>
              <a:ext cx="216568" cy="2584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4BE8A5F6-A0E4-E810-9D39-A627B726B0DF}"/>
                </a:ext>
              </a:extLst>
            </p:cNvPr>
            <p:cNvCxnSpPr>
              <a:cxnSpLocks/>
            </p:cNvCxnSpPr>
            <p:nvPr/>
          </p:nvCxnSpPr>
          <p:spPr>
            <a:xfrm>
              <a:off x="3710232" y="4519281"/>
              <a:ext cx="216568" cy="2665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64F8EA93-F5E3-BF8B-D10D-04DED271379D}"/>
                </a:ext>
              </a:extLst>
            </p:cNvPr>
            <p:cNvCxnSpPr>
              <a:cxnSpLocks/>
            </p:cNvCxnSpPr>
            <p:nvPr/>
          </p:nvCxnSpPr>
          <p:spPr>
            <a:xfrm>
              <a:off x="1406706" y="4514887"/>
              <a:ext cx="202961" cy="2881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05481388-674C-BCD7-22A8-EFC8F4A16F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0373" y="5058775"/>
              <a:ext cx="0" cy="2816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03F3D3A2-3588-E04A-93BA-D54BD75CC9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2414" y="5050754"/>
              <a:ext cx="0" cy="293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93B76AB5-A4B8-E253-BB7D-F4C4EDE34661}"/>
                </a:ext>
              </a:extLst>
            </p:cNvPr>
            <p:cNvSpPr txBox="1"/>
            <p:nvPr/>
          </p:nvSpPr>
          <p:spPr>
            <a:xfrm>
              <a:off x="891548" y="2269958"/>
              <a:ext cx="872294" cy="26276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/>
                <a:t>S1 - m1</a:t>
              </a:r>
              <a:r>
                <a:rPr lang="en-US" sz="1600" dirty="0"/>
                <a:t>​</a:t>
              </a:r>
              <a:endParaRPr lang="en-US" sz="1600">
                <a:ea typeface="Verdana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EEC73F8-7257-CC19-5AAF-9143EF885EA8}"/>
                </a:ext>
              </a:extLst>
            </p:cNvPr>
            <p:cNvSpPr txBox="1"/>
            <p:nvPr/>
          </p:nvSpPr>
          <p:spPr>
            <a:xfrm>
              <a:off x="1929140" y="2269957"/>
              <a:ext cx="420977" cy="26276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/>
                <a:t>m1</a:t>
              </a:r>
              <a:r>
                <a:rPr lang="en-US" sz="1600" dirty="0"/>
                <a:t>​</a:t>
              </a:r>
              <a:endParaRPr lang="en-US" sz="1600">
                <a:ea typeface="Verdana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F257150B-4D55-140D-CADE-37040243DA70}"/>
                </a:ext>
              </a:extLst>
            </p:cNvPr>
            <p:cNvSpPr txBox="1"/>
            <p:nvPr/>
          </p:nvSpPr>
          <p:spPr>
            <a:xfrm>
              <a:off x="2763328" y="2261935"/>
              <a:ext cx="221099" cy="26276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/>
                <a:t>r</a:t>
              </a:r>
              <a:endParaRPr lang="en-US" sz="1600">
                <a:ea typeface="Verdana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5326B2-8D02-5265-DE6F-C29D97C97648}"/>
                </a:ext>
              </a:extLst>
            </p:cNvPr>
            <p:cNvSpPr txBox="1"/>
            <p:nvPr/>
          </p:nvSpPr>
          <p:spPr>
            <a:xfrm>
              <a:off x="3297108" y="2284335"/>
              <a:ext cx="772969" cy="26276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/>
                <a:t>C - m2</a:t>
              </a:r>
              <a:r>
                <a:rPr lang="en-US" sz="1600" dirty="0"/>
                <a:t>​</a:t>
              </a:r>
              <a:endParaRPr lang="en-US" sz="1600">
                <a:ea typeface="Verdana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7C29E3-4033-DA5D-1CB0-AD67878984CD}"/>
                </a:ext>
              </a:extLst>
            </p:cNvPr>
            <p:cNvSpPr txBox="1"/>
            <p:nvPr/>
          </p:nvSpPr>
          <p:spPr>
            <a:xfrm>
              <a:off x="4344536" y="2284334"/>
              <a:ext cx="420977" cy="26276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/>
                <a:t>m2</a:t>
              </a:r>
              <a:r>
                <a:rPr lang="en-US" sz="1600" dirty="0"/>
                <a:t>​</a:t>
              </a:r>
              <a:endParaRPr lang="en-US" sz="1600">
                <a:ea typeface="Verdana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7B1FD7-56A5-B0FE-62DF-32CF95327A49}"/>
                </a:ext>
              </a:extLst>
            </p:cNvPr>
            <p:cNvSpPr txBox="1"/>
            <p:nvPr/>
          </p:nvSpPr>
          <p:spPr>
            <a:xfrm>
              <a:off x="1886008" y="4239655"/>
              <a:ext cx="416041" cy="28665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/>
                <a:t>D0​</a:t>
              </a:r>
              <a:endParaRPr lang="en-US" b="1">
                <a:ea typeface="Verdan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EAE9FD-A003-D535-5E78-B40D44B3A12A}"/>
                </a:ext>
              </a:extLst>
            </p:cNvPr>
            <p:cNvSpPr txBox="1"/>
            <p:nvPr/>
          </p:nvSpPr>
          <p:spPr>
            <a:xfrm>
              <a:off x="3467517" y="4239655"/>
              <a:ext cx="385196" cy="26276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/>
                <a:t>D1</a:t>
              </a:r>
              <a:r>
                <a:rPr lang="en-US" sz="1600" dirty="0"/>
                <a:t>​</a:t>
              </a:r>
              <a:endParaRPr lang="en-US" sz="1600">
                <a:ea typeface="Verdana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13EA5F-B0C3-1EBC-40F9-821FCBCD63FA}"/>
                </a:ext>
              </a:extLst>
            </p:cNvPr>
            <p:cNvSpPr txBox="1"/>
            <p:nvPr/>
          </p:nvSpPr>
          <p:spPr>
            <a:xfrm>
              <a:off x="4301403" y="4254031"/>
              <a:ext cx="369156" cy="26276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/>
                <a:t>C1</a:t>
              </a:r>
              <a:r>
                <a:rPr lang="en-US" sz="1600" dirty="0"/>
                <a:t>​</a:t>
              </a:r>
              <a:endParaRPr lang="en-US" sz="1600">
                <a:ea typeface="Verdana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D279C9-14D8-6B12-7C82-564D03ACD41C}"/>
                </a:ext>
              </a:extLst>
            </p:cNvPr>
            <p:cNvSpPr txBox="1"/>
            <p:nvPr/>
          </p:nvSpPr>
          <p:spPr>
            <a:xfrm>
              <a:off x="1095251" y="4254031"/>
              <a:ext cx="369156" cy="26276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/>
                <a:t>C0​</a:t>
              </a:r>
              <a:endParaRPr lang="en-US" sz="1600" b="1">
                <a:ea typeface="Verdan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AED875-9A8A-D363-5946-BCA7BF02696F}"/>
                </a:ext>
              </a:extLst>
            </p:cNvPr>
            <p:cNvSpPr txBox="1"/>
            <p:nvPr/>
          </p:nvSpPr>
          <p:spPr>
            <a:xfrm>
              <a:off x="3841327" y="5389842"/>
              <a:ext cx="364221" cy="26276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/>
                <a:t>Z1</a:t>
              </a:r>
              <a:r>
                <a:rPr lang="en-US" sz="1600" dirty="0"/>
                <a:t>​</a:t>
              </a:r>
              <a:endParaRPr lang="en-US" sz="1600">
                <a:ea typeface="Verdana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7097ED-16CA-7AEF-D2B0-D9D35D669D50}"/>
                </a:ext>
              </a:extLst>
            </p:cNvPr>
            <p:cNvSpPr txBox="1"/>
            <p:nvPr/>
          </p:nvSpPr>
          <p:spPr>
            <a:xfrm>
              <a:off x="1540949" y="5375465"/>
              <a:ext cx="364221" cy="26276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ea typeface="Verdana"/>
                </a:rPr>
                <a:t>Z0</a:t>
              </a:r>
            </a:p>
          </p:txBody>
        </p:sp>
      </p:grpSp>
      <p:sp>
        <p:nvSpPr>
          <p:cNvPr id="27" name="TextBox 27">
            <a:extLst>
              <a:ext uri="{FF2B5EF4-FFF2-40B4-BE49-F238E27FC236}">
                <a16:creationId xmlns:a16="http://schemas.microsoft.com/office/drawing/2014/main" id="{E627CA01-EA6B-94BB-FD7F-EFCE9D913D1C}"/>
              </a:ext>
            </a:extLst>
          </p:cNvPr>
          <p:cNvSpPr txBox="1"/>
          <p:nvPr/>
        </p:nvSpPr>
        <p:spPr>
          <a:xfrm>
            <a:off x="6101751" y="1566551"/>
            <a:ext cx="5794067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cs typeface="Arial"/>
              </a:rPr>
              <a:t>Masked 2-share product Z = C⋅S1 (mod q)</a:t>
            </a:r>
            <a:endParaRPr lang="en-US" b="1" dirty="0">
              <a:ea typeface="Verdana"/>
              <a:cs typeface="Arial"/>
            </a:endParaRPr>
          </a:p>
          <a:p>
            <a:r>
              <a:rPr lang="en-US" b="1" dirty="0">
                <a:cs typeface="Arial"/>
              </a:rPr>
              <a:t>q is 8380417; S1 is secret; C is known; </a:t>
            </a:r>
            <a:endParaRPr lang="en-US" b="1" dirty="0">
              <a:ea typeface="Verdana"/>
              <a:cs typeface="Arial"/>
            </a:endParaRPr>
          </a:p>
          <a:p>
            <a:r>
              <a:rPr lang="en-US" b="1" dirty="0">
                <a:cs typeface="Arial"/>
              </a:rPr>
              <a:t>mask variables : m1, m2;  refresh : r</a:t>
            </a:r>
            <a:endParaRPr lang="en-US" b="1" dirty="0">
              <a:ea typeface="Verdana"/>
              <a:cs typeface="Arial"/>
            </a:endParaRPr>
          </a:p>
          <a:p>
            <a:endParaRPr lang="en-US" b="1" dirty="0">
              <a:solidFill>
                <a:srgbClr val="000000"/>
              </a:solidFill>
              <a:ea typeface="Verdana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4280214-064E-26A1-80C1-220B949E638A}"/>
              </a:ext>
            </a:extLst>
          </p:cNvPr>
          <p:cNvCxnSpPr/>
          <p:nvPr/>
        </p:nvCxnSpPr>
        <p:spPr>
          <a:xfrm>
            <a:off x="5773609" y="1672483"/>
            <a:ext cx="3380" cy="436713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55">
            <a:extLst>
              <a:ext uri="{FF2B5EF4-FFF2-40B4-BE49-F238E27FC236}">
                <a16:creationId xmlns:a16="http://schemas.microsoft.com/office/drawing/2014/main" id="{35B160DC-82AE-7BF4-0FE8-0FD28FA90DB0}"/>
              </a:ext>
            </a:extLst>
          </p:cNvPr>
          <p:cNvSpPr txBox="1"/>
          <p:nvPr/>
        </p:nvSpPr>
        <p:spPr>
          <a:xfrm>
            <a:off x="6122204" y="3524027"/>
            <a:ext cx="5762520" cy="206210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cs typeface="Arial"/>
              </a:rPr>
              <a:t>HD</a:t>
            </a:r>
            <a:r>
              <a:rPr lang="en-US" sz="1600" b="1" baseline="-25000" dirty="0">
                <a:cs typeface="Arial"/>
              </a:rPr>
              <a:t>t1</a:t>
            </a:r>
            <a:r>
              <a:rPr lang="en-US" sz="1600" b="1" dirty="0"/>
              <a:t> = HD(C0) + HD(D0) + HD(C1) + HD(D1)</a:t>
            </a:r>
            <a:endParaRPr lang="en-US" sz="1600">
              <a:ea typeface="Verdana"/>
            </a:endParaRPr>
          </a:p>
          <a:p>
            <a:r>
              <a:rPr lang="en-US" sz="1600" b="1" dirty="0"/>
              <a:t>HD</a:t>
            </a:r>
            <a:r>
              <a:rPr lang="en-US" sz="1600" b="1" baseline="-25000" dirty="0"/>
              <a:t>t2</a:t>
            </a:r>
            <a:r>
              <a:rPr lang="en-US" sz="1600" b="1" dirty="0"/>
              <a:t> = HD(Z0) + HD(Z1)</a:t>
            </a:r>
            <a:br>
              <a:rPr lang="en-US" sz="1600" b="1" dirty="0"/>
            </a:br>
            <a:r>
              <a:rPr lang="en-US" sz="1600" b="1" dirty="0"/>
              <a:t>HD   = Hamming Distance</a:t>
            </a:r>
            <a:endParaRPr lang="en-US" sz="1600">
              <a:ea typeface="Verdana"/>
            </a:endParaRPr>
          </a:p>
          <a:p>
            <a:br>
              <a:rPr lang="en-US" sz="1600" b="1" dirty="0"/>
            </a:br>
            <a:r>
              <a:rPr lang="en-US" sz="1600" b="1" dirty="0"/>
              <a:t>   L </a:t>
            </a:r>
            <a:r>
              <a:rPr lang="en-US" sz="1600" b="1" baseline="-25000" dirty="0"/>
              <a:t>product</a:t>
            </a:r>
            <a:r>
              <a:rPr lang="en-US" sz="1600" b="1" dirty="0"/>
              <a:t>    = HD</a:t>
            </a:r>
            <a:r>
              <a:rPr lang="en-US" sz="1600" b="1" baseline="-25000" dirty="0"/>
              <a:t>t1</a:t>
            </a:r>
            <a:r>
              <a:rPr lang="en-US" sz="1600" b="1" dirty="0"/>
              <a:t> *  HD</a:t>
            </a:r>
            <a:r>
              <a:rPr lang="en-US" sz="1600" b="1" baseline="-25000" dirty="0"/>
              <a:t>t2</a:t>
            </a:r>
            <a:r>
              <a:rPr lang="en-US" sz="1600" b="1" dirty="0"/>
              <a:t>          </a:t>
            </a:r>
            <a:br>
              <a:rPr lang="en-US" sz="1600" b="1" dirty="0"/>
            </a:br>
            <a:r>
              <a:rPr lang="en-US" sz="1600" b="1" dirty="0"/>
              <a:t>   L </a:t>
            </a:r>
            <a:r>
              <a:rPr lang="en-US" sz="1600" b="1" baseline="-25000" dirty="0"/>
              <a:t>abs diff    </a:t>
            </a:r>
            <a:r>
              <a:rPr lang="en-US" sz="1600" b="1" dirty="0"/>
              <a:t>  = abs (HD</a:t>
            </a:r>
            <a:r>
              <a:rPr lang="en-US" sz="1400" b="1" baseline="-25000" dirty="0"/>
              <a:t>t1</a:t>
            </a:r>
            <a:r>
              <a:rPr lang="en-US" sz="1600" b="1" dirty="0"/>
              <a:t> - HD</a:t>
            </a:r>
            <a:r>
              <a:rPr lang="en-US" sz="1400" b="1" baseline="-25000" dirty="0"/>
              <a:t>t2</a:t>
            </a:r>
            <a:r>
              <a:rPr lang="en-US" sz="1400" b="1" dirty="0"/>
              <a:t> </a:t>
            </a:r>
            <a:r>
              <a:rPr lang="en-US" sz="1600" b="1" dirty="0"/>
              <a:t>)   </a:t>
            </a:r>
            <a:endParaRPr lang="en-US" sz="1600">
              <a:ea typeface="Verdana"/>
            </a:endParaRPr>
          </a:p>
          <a:p>
            <a:r>
              <a:rPr lang="en-US" sz="1600" b="1" dirty="0"/>
              <a:t>   L </a:t>
            </a:r>
            <a:r>
              <a:rPr lang="en-US" sz="1600" b="1" baseline="-25000" dirty="0"/>
              <a:t>sum of sq</a:t>
            </a:r>
            <a:r>
              <a:rPr lang="en-US" sz="1600" b="1" dirty="0"/>
              <a:t>  = (HD</a:t>
            </a:r>
            <a:r>
              <a:rPr lang="en-US" sz="1400" b="1" baseline="-25000" dirty="0"/>
              <a:t>t1</a:t>
            </a:r>
            <a:r>
              <a:rPr lang="en-US" sz="1600" b="1" dirty="0"/>
              <a:t> * HD</a:t>
            </a:r>
            <a:r>
              <a:rPr lang="en-US" sz="1400" b="1" baseline="-25000" dirty="0"/>
              <a:t>t2</a:t>
            </a:r>
            <a:r>
              <a:rPr lang="en-US" sz="1400" b="1" dirty="0"/>
              <a:t>   </a:t>
            </a:r>
            <a:r>
              <a:rPr lang="en-US" sz="1600" b="1" dirty="0"/>
              <a:t>+   HD</a:t>
            </a:r>
            <a:r>
              <a:rPr lang="en-US" sz="1400" b="1" baseline="-25000" dirty="0"/>
              <a:t>t1</a:t>
            </a:r>
            <a:r>
              <a:rPr lang="en-US" sz="1600" b="1" dirty="0"/>
              <a:t> * HD</a:t>
            </a:r>
            <a:r>
              <a:rPr lang="en-US" sz="1400" b="1" baseline="-25000" dirty="0"/>
              <a:t>t2</a:t>
            </a:r>
            <a:r>
              <a:rPr lang="en-US" sz="1400" b="1" dirty="0"/>
              <a:t> </a:t>
            </a:r>
            <a:r>
              <a:rPr lang="en-US" sz="1600" b="1" dirty="0"/>
              <a:t>)</a:t>
            </a:r>
            <a:endParaRPr lang="en-US" sz="1600" dirty="0"/>
          </a:p>
          <a:p>
            <a:r>
              <a:rPr lang="en-US" sz="1600" b="1" dirty="0"/>
              <a:t>  </a:t>
            </a:r>
            <a:endParaRPr lang="en-US" sz="1600">
              <a:ea typeface="Verdana"/>
            </a:endParaRPr>
          </a:p>
        </p:txBody>
      </p:sp>
      <p:sp>
        <p:nvSpPr>
          <p:cNvPr id="33" name="TextBox 56">
            <a:extLst>
              <a:ext uri="{FF2B5EF4-FFF2-40B4-BE49-F238E27FC236}">
                <a16:creationId xmlns:a16="http://schemas.microsoft.com/office/drawing/2014/main" id="{D7657EB4-D129-5BE5-77CF-15CEC5506736}"/>
              </a:ext>
            </a:extLst>
          </p:cNvPr>
          <p:cNvSpPr txBox="1"/>
          <p:nvPr/>
        </p:nvSpPr>
        <p:spPr>
          <a:xfrm>
            <a:off x="6099277" y="3022224"/>
            <a:ext cx="4499896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AB192D"/>
                </a:solidFill>
                <a:ea typeface="+mn-lt"/>
                <a:cs typeface="+mn-lt"/>
              </a:rPr>
              <a:t>Second order leakage models</a:t>
            </a:r>
            <a:endParaRPr lang="en-US" sz="2000">
              <a:solidFill>
                <a:srgbClr val="AB192D"/>
              </a:solidFill>
              <a:ea typeface="Verdana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2E39093-43F8-6EA7-592A-A2B9C79AB4AF}"/>
              </a:ext>
            </a:extLst>
          </p:cNvPr>
          <p:cNvSpPr/>
          <p:nvPr/>
        </p:nvSpPr>
        <p:spPr bwMode="auto">
          <a:xfrm>
            <a:off x="5503607" y="4280717"/>
            <a:ext cx="557981" cy="275305"/>
          </a:xfrm>
          <a:prstGeom prst="roundRect">
            <a:avLst/>
          </a:prstGeom>
          <a:solidFill>
            <a:schemeClr val="bg1"/>
          </a:solidFill>
          <a:ln w="28575" cap="sq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b="1" dirty="0">
                <a:ea typeface="Verdana"/>
              </a:rPr>
              <a:t>t1</a:t>
            </a:r>
            <a:endParaRPr lang="en-US" b="1" dirty="0">
              <a:latin typeface="+mn-lt"/>
              <a:ea typeface="Verdana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9B4EEE0-BBDA-05D3-852E-4C89F6E89F3C}"/>
              </a:ext>
            </a:extLst>
          </p:cNvPr>
          <p:cNvSpPr/>
          <p:nvPr/>
        </p:nvSpPr>
        <p:spPr bwMode="auto">
          <a:xfrm>
            <a:off x="5497462" y="5755555"/>
            <a:ext cx="557981" cy="293740"/>
          </a:xfrm>
          <a:prstGeom prst="roundRect">
            <a:avLst/>
          </a:prstGeom>
          <a:solidFill>
            <a:schemeClr val="bg1"/>
          </a:solidFill>
          <a:ln w="28575" cap="sq" algn="ctr">
            <a:solidFill>
              <a:schemeClr val="bg2"/>
            </a:solidFill>
            <a:prstDash val="solid"/>
            <a:miter lim="800000"/>
            <a:headEnd/>
            <a:tailEnd/>
          </a:ln>
          <a:effectLst/>
        </p:spPr>
        <p:txBody>
          <a:bodyPr wrap="none" lIns="91440" tIns="45720" rIns="91440" bIns="4572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Verdana"/>
                <a:ea typeface="Verdana"/>
              </a:rPr>
              <a:t>t2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A8732A-885A-F75A-D9BE-86F687AF3790}"/>
              </a:ext>
            </a:extLst>
          </p:cNvPr>
          <p:cNvSpPr txBox="1"/>
          <p:nvPr/>
        </p:nvSpPr>
        <p:spPr>
          <a:xfrm>
            <a:off x="2869721" y="6392174"/>
            <a:ext cx="53142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 Expose coupling in masked data paths</a:t>
            </a:r>
            <a:endParaRPr lang="en-US" b="1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5294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3E053-92E7-DED0-0198-E498E092D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9BCD8-91CF-DF5F-8991-B4415556E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5707"/>
            <a:ext cx="10972800" cy="1015760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</a:rPr>
              <a:t>Results: Key Rank and Traces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428D2-6ECC-1BDA-10A5-68E7BBBE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59CE55-6F5C-45BE-BE67-13A2F0A5E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22899"/>
              </p:ext>
            </p:extLst>
          </p:nvPr>
        </p:nvGraphicFramePr>
        <p:xfrm>
          <a:off x="603848" y="1825925"/>
          <a:ext cx="3666223" cy="298536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401018">
                  <a:extLst>
                    <a:ext uri="{9D8B030D-6E8A-4147-A177-3AD203B41FA5}">
                      <a16:colId xmlns:a16="http://schemas.microsoft.com/office/drawing/2014/main" val="364818368"/>
                    </a:ext>
                  </a:extLst>
                </a:gridCol>
                <a:gridCol w="1265205">
                  <a:extLst>
                    <a:ext uri="{9D8B030D-6E8A-4147-A177-3AD203B41FA5}">
                      <a16:colId xmlns:a16="http://schemas.microsoft.com/office/drawing/2014/main" val="40546326"/>
                    </a:ext>
                  </a:extLst>
                </a:gridCol>
              </a:tblGrid>
              <a:tr h="1135610">
                <a:tc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b="1" dirty="0">
                          <a:solidFill>
                            <a:srgbClr val="070708"/>
                          </a:solidFill>
                          <a:effectLst/>
                        </a:rPr>
                        <a:t>Distinguishers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b="1" dirty="0">
                          <a:solidFill>
                            <a:srgbClr val="070708"/>
                          </a:solidFill>
                          <a:effectLst/>
                        </a:rPr>
                        <a:t>Traces</a:t>
                      </a:r>
                      <a:br>
                        <a:rPr lang="en-US" sz="1800" b="1" dirty="0">
                          <a:solidFill>
                            <a:srgbClr val="070708"/>
                          </a:solidFill>
                          <a:effectLst/>
                        </a:rPr>
                      </a:br>
                      <a:endParaRPr lang="en-US" sz="1800" b="1">
                        <a:solidFill>
                          <a:srgbClr val="070708"/>
                        </a:solidFill>
                        <a:effectLst/>
                      </a:endParaRPr>
                    </a:p>
                    <a:p>
                      <a:pPr lvl="0" algn="r">
                        <a:lnSpc>
                          <a:spcPts val="1200"/>
                        </a:lnSpc>
                        <a:buNone/>
                      </a:pPr>
                      <a:r>
                        <a:rPr lang="en-US" sz="1800" b="1" dirty="0">
                          <a:solidFill>
                            <a:srgbClr val="070708"/>
                          </a:solidFill>
                          <a:effectLst/>
                        </a:rPr>
                        <a:t>(MTD)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4002606844"/>
                  </a:ext>
                </a:extLst>
              </a:tr>
              <a:tr h="515122">
                <a:tc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70708"/>
                          </a:solidFill>
                          <a:effectLst/>
                        </a:rPr>
                        <a:t>CPA </a:t>
                      </a:r>
                      <a:r>
                        <a:rPr lang="en-US" sz="1800" u="none" strike="noStrike" dirty="0">
                          <a:solidFill>
                            <a:srgbClr val="070708"/>
                          </a:solidFill>
                          <a:effectLst/>
                        </a:rPr>
                        <a:t>(PWM)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70708"/>
                          </a:solidFill>
                          <a:effectLst/>
                        </a:rPr>
                        <a:t>6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579878"/>
                  </a:ext>
                </a:extLst>
              </a:tr>
              <a:tr h="667317">
                <a:tc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70708"/>
                          </a:solidFill>
                          <a:effectLst/>
                        </a:rPr>
                        <a:t>SOCPA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endParaRPr lang="en-US" sz="1800" dirty="0">
                        <a:solidFill>
                          <a:srgbClr val="070708"/>
                        </a:solidFill>
                        <a:effectLst/>
                      </a:endParaRPr>
                    </a:p>
                    <a:p>
                      <a:pPr lvl="0" algn="r">
                        <a:lnSpc>
                          <a:spcPts val="12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70708"/>
                          </a:solidFill>
                          <a:effectLst/>
                        </a:rPr>
                        <a:t>(2S PWM)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70708"/>
                          </a:solidFill>
                          <a:effectLst/>
                        </a:rPr>
                        <a:t>10250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820419034"/>
                  </a:ext>
                </a:extLst>
              </a:tr>
              <a:tr h="667317">
                <a:tc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70708"/>
                          </a:solidFill>
                          <a:effectLst/>
                        </a:rPr>
                        <a:t>Template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endParaRPr lang="en-US" sz="1800" dirty="0">
                        <a:solidFill>
                          <a:srgbClr val="070708"/>
                        </a:solidFill>
                        <a:effectLst/>
                      </a:endParaRPr>
                    </a:p>
                    <a:p>
                      <a:pPr lvl="0" algn="r">
                        <a:lnSpc>
                          <a:spcPts val="12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70708"/>
                          </a:solidFill>
                          <a:effectLst/>
                        </a:rPr>
                        <a:t>(2S PWM)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70708"/>
                          </a:solidFill>
                          <a:effectLst/>
                        </a:rPr>
                        <a:t>55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39915068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32C594A-AD37-E21E-90E7-E04A5D76D1B2}"/>
              </a:ext>
            </a:extLst>
          </p:cNvPr>
          <p:cNvSpPr txBox="1"/>
          <p:nvPr/>
        </p:nvSpPr>
        <p:spPr>
          <a:xfrm>
            <a:off x="943155" y="5457645"/>
            <a:ext cx="91784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Our analysis </a:t>
            </a:r>
            <a:r>
              <a:rPr lang="en-US" b="1"/>
              <a:t>identified successful second‑order attacks</a:t>
            </a:r>
            <a:r>
              <a:rPr lang="en-US"/>
              <a:t> on masked PWM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54FEE3-873D-7DC1-C662-820E6684C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612112"/>
              </p:ext>
            </p:extLst>
          </p:nvPr>
        </p:nvGraphicFramePr>
        <p:xfrm>
          <a:off x="5980981" y="1825924"/>
          <a:ext cx="5505596" cy="298536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380225">
                  <a:extLst>
                    <a:ext uri="{9D8B030D-6E8A-4147-A177-3AD203B41FA5}">
                      <a16:colId xmlns:a16="http://schemas.microsoft.com/office/drawing/2014/main" val="40546326"/>
                    </a:ext>
                  </a:extLst>
                </a:gridCol>
                <a:gridCol w="1581509">
                  <a:extLst>
                    <a:ext uri="{9D8B030D-6E8A-4147-A177-3AD203B41FA5}">
                      <a16:colId xmlns:a16="http://schemas.microsoft.com/office/drawing/2014/main" val="3238772202"/>
                    </a:ext>
                  </a:extLst>
                </a:gridCol>
                <a:gridCol w="1178943">
                  <a:extLst>
                    <a:ext uri="{9D8B030D-6E8A-4147-A177-3AD203B41FA5}">
                      <a16:colId xmlns:a16="http://schemas.microsoft.com/office/drawing/2014/main" val="1467445766"/>
                    </a:ext>
                  </a:extLst>
                </a:gridCol>
                <a:gridCol w="1364919">
                  <a:extLst>
                    <a:ext uri="{9D8B030D-6E8A-4147-A177-3AD203B41FA5}">
                      <a16:colId xmlns:a16="http://schemas.microsoft.com/office/drawing/2014/main" val="998700195"/>
                    </a:ext>
                  </a:extLst>
                </a:gridCol>
              </a:tblGrid>
              <a:tr h="468293">
                <a:tc rowSpan="2"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b="1" dirty="0">
                          <a:solidFill>
                            <a:srgbClr val="070708"/>
                          </a:solidFill>
                          <a:effectLst/>
                        </a:rPr>
                        <a:t>Traces</a:t>
                      </a:r>
                      <a:br>
                        <a:rPr lang="en-US" sz="1800" b="1" dirty="0">
                          <a:solidFill>
                            <a:srgbClr val="070708"/>
                          </a:solidFill>
                          <a:effectLst/>
                        </a:rPr>
                      </a:br>
                      <a:endParaRPr lang="en-US" sz="1800" b="1">
                        <a:solidFill>
                          <a:srgbClr val="070708"/>
                        </a:solidFill>
                        <a:effectLst/>
                      </a:endParaRPr>
                    </a:p>
                    <a:p>
                      <a:pPr lvl="0" algn="r">
                        <a:lnSpc>
                          <a:spcPts val="1200"/>
                        </a:lnSpc>
                        <a:buNone/>
                      </a:pPr>
                      <a:endParaRPr lang="en-US" sz="1800" b="1" dirty="0">
                        <a:solidFill>
                          <a:srgbClr val="070708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b="1" u="none" strike="noStrike" dirty="0">
                          <a:solidFill>
                            <a:srgbClr val="070708"/>
                          </a:solidFill>
                          <a:effectLst/>
                        </a:rPr>
                        <a:t>Key rank (23bit)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4002606844"/>
                  </a:ext>
                </a:extLst>
              </a:tr>
              <a:tr h="667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b="1" u="none" strike="noStrike" dirty="0">
                          <a:solidFill>
                            <a:srgbClr val="070708"/>
                          </a:solidFill>
                          <a:effectLst/>
                        </a:rPr>
                        <a:t>L </a:t>
                      </a:r>
                      <a:r>
                        <a:rPr lang="en-US" sz="1800" b="1" u="none" strike="noStrike" baseline="-25000" dirty="0">
                          <a:solidFill>
                            <a:srgbClr val="070708"/>
                          </a:solidFill>
                          <a:effectLst/>
                        </a:rPr>
                        <a:t>product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b="1" u="none" strike="noStrike" dirty="0">
                          <a:solidFill>
                            <a:srgbClr val="070708"/>
                          </a:solidFill>
                          <a:effectLst/>
                        </a:rPr>
                        <a:t> L </a:t>
                      </a:r>
                      <a:r>
                        <a:rPr lang="en-US" sz="1800" b="1" u="none" strike="noStrike" baseline="-25000" dirty="0">
                          <a:solidFill>
                            <a:srgbClr val="070708"/>
                          </a:solidFill>
                          <a:effectLst/>
                        </a:rPr>
                        <a:t>abs diff 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b="1" u="none" strike="noStrike" dirty="0">
                          <a:solidFill>
                            <a:srgbClr val="070708"/>
                          </a:solidFill>
                          <a:effectLst/>
                        </a:rPr>
                        <a:t>L </a:t>
                      </a:r>
                      <a:r>
                        <a:rPr lang="en-US" sz="1800" b="1" u="none" strike="noStrike" baseline="-25000" dirty="0">
                          <a:solidFill>
                            <a:srgbClr val="070708"/>
                          </a:solidFill>
                          <a:effectLst/>
                        </a:rPr>
                        <a:t>sum of sq</a:t>
                      </a:r>
                      <a:r>
                        <a:rPr lang="en-US" sz="1800" b="1" u="none" strike="noStrike" dirty="0">
                          <a:solidFill>
                            <a:srgbClr val="070708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590708038"/>
                  </a:ext>
                </a:extLst>
              </a:tr>
              <a:tr h="515122">
                <a:tc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70708"/>
                          </a:solidFill>
                          <a:effectLst/>
                        </a:rPr>
                        <a:t>6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70708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70708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70708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579878"/>
                  </a:ext>
                </a:extLst>
              </a:tr>
              <a:tr h="667317">
                <a:tc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70708"/>
                          </a:solidFill>
                          <a:effectLst/>
                        </a:rPr>
                        <a:t>10250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70708"/>
                          </a:solidFill>
                          <a:effectLst/>
                        </a:rPr>
                        <a:t>163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70708"/>
                          </a:solidFill>
                          <a:effectLst/>
                        </a:rPr>
                        <a:t>147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70708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820419034"/>
                  </a:ext>
                </a:extLst>
              </a:tr>
              <a:tr h="667317">
                <a:tc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70708"/>
                          </a:solidFill>
                          <a:effectLst/>
                        </a:rPr>
                        <a:t>55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70708"/>
                          </a:solidFill>
                          <a:effectLst/>
                        </a:rPr>
                        <a:t>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70708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70708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39915068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3BD5C20-F210-8E83-7C6A-6705F4CD638D}"/>
              </a:ext>
            </a:extLst>
          </p:cNvPr>
          <p:cNvSpPr txBox="1"/>
          <p:nvPr/>
        </p:nvSpPr>
        <p:spPr>
          <a:xfrm>
            <a:off x="1216325" y="1460740"/>
            <a:ext cx="26815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MTD</a:t>
            </a:r>
            <a:r>
              <a:rPr lang="en-US"/>
              <a:t> by distinguisher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0942C-C4CA-E6E4-B6A2-8D78D479140D}"/>
              </a:ext>
            </a:extLst>
          </p:cNvPr>
          <p:cNvSpPr txBox="1"/>
          <p:nvPr/>
        </p:nvSpPr>
        <p:spPr>
          <a:xfrm>
            <a:off x="7657381" y="1417608"/>
            <a:ext cx="24573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libri"/>
              </a:rPr>
              <a:t>Key rank vs traces​</a:t>
            </a:r>
            <a:endParaRPr lang="en-US" sz="2400" b="1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52732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1d76e6ed25a0b9acc172e1212e12c5ea2ec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-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WPI_Gray">
  <a:themeElements>
    <a:clrScheme name="Custom 57">
      <a:dk1>
        <a:srgbClr val="FFFFFF"/>
      </a:dk1>
      <a:lt1>
        <a:srgbClr val="6D6D6D"/>
      </a:lt1>
      <a:dk2>
        <a:srgbClr val="000000"/>
      </a:dk2>
      <a:lt2>
        <a:srgbClr val="FFFFFF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D9CD95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2700" cap="sq" algn="ctr">
          <a:solidFill>
            <a:schemeClr val="tx1"/>
          </a:solidFill>
          <a:miter lim="800000"/>
          <a:headEnd/>
          <a:tailEnd/>
        </a:ln>
        <a:effectLst/>
      </a:spPr>
      <a:bodyPr wrap="none" rtlCol="0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WPI_2012Multi</Template>
  <TotalTime>2936</TotalTime>
  <Words>1496</Words>
  <Application>Microsoft Office PowerPoint</Application>
  <PresentationFormat>Widescreen</PresentationFormat>
  <Paragraphs>409</Paragraphs>
  <Slides>38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WPI-White</vt:lpstr>
      <vt:lpstr>WPI_Gray</vt:lpstr>
      <vt:lpstr>PowerPoint Presentation</vt:lpstr>
      <vt:lpstr>Why Hierarchical PSLA for RoT (ML‑DSA‑87)?</vt:lpstr>
      <vt:lpstr>Black‑box vs White‑box testing </vt:lpstr>
      <vt:lpstr>Toggle-based Pre-silicon Simulator</vt:lpstr>
      <vt:lpstr>RTL vs Gate Level Summary</vt:lpstr>
      <vt:lpstr>ML-DSA-87: Point of Interest</vt:lpstr>
      <vt:lpstr>PSLA : Unprotected point-wise multiplication</vt:lpstr>
      <vt:lpstr>PSLA: Masked two-share PWM (2s-PWM)</vt:lpstr>
      <vt:lpstr>Results: Key Rank and Traces</vt:lpstr>
      <vt:lpstr>Parallel 2S‑PWMs: Randomness Reuse Weakness</vt:lpstr>
      <vt:lpstr>Plan for Next Phase</vt:lpstr>
      <vt:lpstr>Selected References</vt:lpstr>
      <vt:lpstr>Project Schedule</vt:lpstr>
      <vt:lpstr>PowerPoint Presentation</vt:lpstr>
      <vt:lpstr>Cross-layer Analysis</vt:lpstr>
      <vt:lpstr>Cross Layer Analysis</vt:lpstr>
      <vt:lpstr>Matching the PSLA outcomes</vt:lpstr>
      <vt:lpstr>Matching the PSLA outcomes</vt:lpstr>
      <vt:lpstr>Matching the PSLA outcomes</vt:lpstr>
      <vt:lpstr>Hierarchical Root causing</vt:lpstr>
      <vt:lpstr>Hierachical Root Causing through Dependencies</vt:lpstr>
      <vt:lpstr>Hierachical Root Causing through Dependencies</vt:lpstr>
      <vt:lpstr>Defining the dependency</vt:lpstr>
      <vt:lpstr>Example: Tracking Progressive Leakage</vt:lpstr>
      <vt:lpstr>Example: Tracking Progressive Leakage</vt:lpstr>
      <vt:lpstr>Example: Tracking Progressive Leakage</vt:lpstr>
      <vt:lpstr>Example: Tracking Progressive Leakage</vt:lpstr>
      <vt:lpstr>Adams Bridge PSLA</vt:lpstr>
      <vt:lpstr>Distinguishing features of the PQC PSLA</vt:lpstr>
      <vt:lpstr>Distinguishing features of the PQC PSLA</vt:lpstr>
      <vt:lpstr>Distinguishing features of the PQC PSLA</vt:lpstr>
      <vt:lpstr>Starting Point</vt:lpstr>
      <vt:lpstr>Planned Activities (next 3 months)</vt:lpstr>
      <vt:lpstr>Project Schedule</vt:lpstr>
      <vt:lpstr>Jun 11, 2025 Tapeout</vt:lpstr>
      <vt:lpstr>Discussion</vt:lpstr>
      <vt:lpstr>How much power detail do we need?</vt:lpstr>
      <vt:lpstr>How much power detail do we need?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Verdana Bold 40pt</dc:title>
  <dc:creator>Melissa</dc:creator>
  <cp:lastModifiedBy>Schaumont, Patrick</cp:lastModifiedBy>
  <cp:revision>2156</cp:revision>
  <cp:lastPrinted>2023-10-18T19:00:54Z</cp:lastPrinted>
  <dcterms:created xsi:type="dcterms:W3CDTF">2015-05-27T13:16:15Z</dcterms:created>
  <dcterms:modified xsi:type="dcterms:W3CDTF">2025-09-18T22:02:55Z</dcterms:modified>
</cp:coreProperties>
</file>